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338" r:id="rId2"/>
    <p:sldId id="522" r:id="rId3"/>
    <p:sldId id="339" r:id="rId4"/>
    <p:sldId id="340" r:id="rId5"/>
    <p:sldId id="341" r:id="rId6"/>
    <p:sldId id="342" r:id="rId7"/>
    <p:sldId id="343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0"/>
    <p:restoredTop sz="94678"/>
  </p:normalViewPr>
  <p:slideViewPr>
    <p:cSldViewPr snapToGrid="0" snapToObjects="1">
      <p:cViewPr varScale="1">
        <p:scale>
          <a:sx n="116" d="100"/>
          <a:sy n="116" d="100"/>
        </p:scale>
        <p:origin x="41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FEF923-F52E-194B-896C-0B7256B1CE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FE3ACF3-AAAF-5F4D-9606-B430038993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584DD8-3C39-614F-BBCD-AF754748F2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22C52-ACDC-F244-869A-C18AA4CA7297}" type="datetimeFigureOut">
              <a:rPr lang="en-US" smtClean="0"/>
              <a:t>3/28/20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06DCCD-208E-3446-AD83-E4252D21B9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62FE35-C19C-BC42-8605-9AE10429E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1267E-EC69-3F4C-9690-78AC1B0DA7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0654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7A03D7-CF6A-1F4F-A379-D7A417E82B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60BEBE-0914-8245-BDD0-B354E3BEC9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1432BC-A016-2D41-8516-821263B82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22C52-ACDC-F244-869A-C18AA4CA7297}" type="datetimeFigureOut">
              <a:rPr lang="en-US" smtClean="0"/>
              <a:t>3/28/20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C0AE9C-E18F-494A-B0D5-48DB509C9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8C6B7A-4190-D94C-B254-9F2104FC5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1267E-EC69-3F4C-9690-78AC1B0DA7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7825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3AE4D3B-B26B-494C-A0EE-3B6F02F5CC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9759184-9137-EF42-8A97-8E918ADEA4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1CC050-B839-794F-A52E-014BB28C35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22C52-ACDC-F244-869A-C18AA4CA7297}" type="datetimeFigureOut">
              <a:rPr lang="en-US" smtClean="0"/>
              <a:t>3/28/20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5E225-BAE1-0742-9EEA-F0A491F1A8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298BC5-8080-8F44-9920-E132730BC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1267E-EC69-3F4C-9690-78AC1B0DA7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5931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9501B0-3748-FD43-B980-BF489CD51D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44A754-4A85-9540-9D7B-48B5313E0D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00F64E-FCBE-7D4E-A1F0-C56BFE42E4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22C52-ACDC-F244-869A-C18AA4CA7297}" type="datetimeFigureOut">
              <a:rPr lang="en-US" smtClean="0"/>
              <a:t>3/28/20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E311D6-4963-AA45-B845-102E9DCFE3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85657B-4623-5B48-A5AC-76A240069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1267E-EC69-3F4C-9690-78AC1B0DA7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3897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D09730-5792-CD43-9C49-6A54392292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46E35A-25D4-744E-865B-988C9444AC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AE3460-5B4C-5F4F-B94F-0E93ABEF40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22C52-ACDC-F244-869A-C18AA4CA7297}" type="datetimeFigureOut">
              <a:rPr lang="en-US" smtClean="0"/>
              <a:t>3/28/20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C6E80E-6DC4-7841-9F36-E623E7AFBD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27F7FB-1955-9645-A9CD-7E0796BC3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1267E-EC69-3F4C-9690-78AC1B0DA7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0380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CBDD22-1A01-2A41-90EC-DE1D7284B3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7D487B-3169-AD44-A4F5-ABD13B7218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14A0F2-78E4-EF40-8080-201B28C93B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B90643-531B-5D46-AB78-D6D4EC447C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22C52-ACDC-F244-869A-C18AA4CA7297}" type="datetimeFigureOut">
              <a:rPr lang="en-US" smtClean="0"/>
              <a:t>3/28/20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AFF62C-71EE-8F42-AC0E-7C311534B3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13F2AC-0AFE-694B-9850-833BFECF0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1267E-EC69-3F4C-9690-78AC1B0DA7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5640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A0B79C-7D46-D547-8E56-B43CCCDE2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481B61-362D-E748-B8E2-5BD16D5B1D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661C8F-4D1E-F742-A71D-B51EFB8A0C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1D0E88E-86EB-C343-BEBC-ADB0882A196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448A45A-65A3-DD4D-96F2-86B791DF40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775A3EF-5257-1F4B-A78A-D55E09FDA1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22C52-ACDC-F244-869A-C18AA4CA7297}" type="datetimeFigureOut">
              <a:rPr lang="en-US" smtClean="0"/>
              <a:t>3/28/20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8384831-A437-AD45-BEC2-89770753D4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5D771D7-3AD7-2A4A-8751-C117C97AA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1267E-EC69-3F4C-9690-78AC1B0DA7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8397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0E2A39-4D98-7849-B400-A45E115113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0B083A4-FB14-104B-82A1-1B02A0B82A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22C52-ACDC-F244-869A-C18AA4CA7297}" type="datetimeFigureOut">
              <a:rPr lang="en-US" smtClean="0"/>
              <a:t>3/28/20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EF191BF-484A-C74A-BA92-B402B4DEA4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5BF350-B2AF-1A46-95D4-8EB98964E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1267E-EC69-3F4C-9690-78AC1B0DA7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4499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01ABE1C-9C90-154A-BB1A-ED3E623466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22C52-ACDC-F244-869A-C18AA4CA7297}" type="datetimeFigureOut">
              <a:rPr lang="en-US" smtClean="0"/>
              <a:t>3/28/20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08D3AFA-FA26-8648-9E22-6C9C1A257F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95D3B5-9A04-EC4F-9D59-BB06A0BC0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1267E-EC69-3F4C-9690-78AC1B0DA7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701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D2C618-9733-EE48-862E-09D3C634E4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5A9A25-EE35-5243-BF02-6D3DEBD4A4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CF48E6-B46F-1F47-962C-28340D4B68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58D52E-DBCD-534A-BE00-1F48A96669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22C52-ACDC-F244-869A-C18AA4CA7297}" type="datetimeFigureOut">
              <a:rPr lang="en-US" smtClean="0"/>
              <a:t>3/28/20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807B28-D3F0-FA46-9B14-D45A4080E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D681FB-E0DE-654E-A53C-AA0758C281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1267E-EC69-3F4C-9690-78AC1B0DA7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1941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6AB722-FDAB-2349-BEEE-85F54F91D0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1313E87-AF05-134D-8F7E-050016C54A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A36C508-1F2C-9846-BA0D-E32E15271A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3ADCC2-7F6A-554A-A671-24109DECA5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22C52-ACDC-F244-869A-C18AA4CA7297}" type="datetimeFigureOut">
              <a:rPr lang="en-US" smtClean="0"/>
              <a:t>3/28/20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B5815E-8EF7-4743-8F54-37BD36373D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455A91-CC6A-D84B-9CCD-5AE5534BF4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1267E-EC69-3F4C-9690-78AC1B0DA7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9479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8AE9F26-EDFE-9E43-92BC-DA201F3AF1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441A5B-F022-8B41-89F2-16F513600D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7FFD62-263C-D942-9B63-D3C9202817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D22C52-ACDC-F244-869A-C18AA4CA7297}" type="datetimeFigureOut">
              <a:rPr lang="en-US" smtClean="0"/>
              <a:t>3/28/20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45168D-6640-6E41-9B5A-B2F2D96D6C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E9A6BA-38E3-8742-9117-08B42ED434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1267E-EC69-3F4C-9690-78AC1B0DA7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928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1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4.m4a"/><Relationship Id="rId7" Type="http://schemas.openxmlformats.org/officeDocument/2006/relationships/hyperlink" Target="https://www.youtube.com/watch?v=vwCrxomPbtY" TargetMode="External"/><Relationship Id="rId2" Type="http://schemas.microsoft.com/office/2007/relationships/media" Target="../media/media4.m4a"/><Relationship Id="rId1" Type="http://schemas.openxmlformats.org/officeDocument/2006/relationships/tags" Target="../tags/tag2.xml"/><Relationship Id="rId6" Type="http://schemas.openxmlformats.org/officeDocument/2006/relationships/hyperlink" Target="https://www.youtube.com/watch?v=-vQGPcYfIAo" TargetMode="External"/><Relationship Id="rId5" Type="http://schemas.openxmlformats.org/officeDocument/2006/relationships/hyperlink" Target="https://www.youtube.com/watch?v=T1qnPxwalhw" TargetMode="External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3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hyperlink" Target="https://www.youtube.com/watch?v=OmkiMlvLKto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>
            <a:extLst>
              <a:ext uri="{FF2B5EF4-FFF2-40B4-BE49-F238E27FC236}">
                <a16:creationId xmlns:a16="http://schemas.microsoft.com/office/drawing/2014/main" id="{3F08D099-4827-8F41-BB57-F662F3D9578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743200" y="609600"/>
            <a:ext cx="7772400" cy="1143000"/>
          </a:xfrm>
        </p:spPr>
        <p:txBody>
          <a:bodyPr anchor="ctr"/>
          <a:lstStyle/>
          <a:p>
            <a:pPr algn="ctr" eaLnBrk="1" hangingPunct="1">
              <a:defRPr/>
            </a:pPr>
            <a:r>
              <a:rPr lang="en-US" altLang="en-US" sz="320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Some Psychological Disorders Due to Brain Damage</a:t>
            </a:r>
          </a:p>
        </p:txBody>
      </p:sp>
      <p:sp>
        <p:nvSpPr>
          <p:cNvPr id="74754" name="Rectangle 3">
            <a:extLst>
              <a:ext uri="{FF2B5EF4-FFF2-40B4-BE49-F238E27FC236}">
                <a16:creationId xmlns:a16="http://schemas.microsoft.com/office/drawing/2014/main" id="{86A02749-C803-9244-8483-00F5B47FDC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43201" y="228600"/>
            <a:ext cx="7407275" cy="1752600"/>
          </a:xfrm>
        </p:spPr>
        <p:txBody>
          <a:bodyPr/>
          <a:lstStyle/>
          <a:p>
            <a:pPr marL="342900" indent="-342900"/>
            <a:endParaRPr lang="en-US" altLang="en-US">
              <a:solidFill>
                <a:srgbClr val="320E04"/>
              </a:solidFill>
              <a:ea typeface="ＭＳ Ｐゴシック" panose="020B0600070205080204" pitchFamily="34" charset="-128"/>
            </a:endParaRPr>
          </a:p>
        </p:txBody>
      </p:sp>
      <p:pic>
        <p:nvPicPr>
          <p:cNvPr id="74755" name="Picture 3" descr="brain-injury-causes-anger.jpg">
            <a:extLst>
              <a:ext uri="{FF2B5EF4-FFF2-40B4-BE49-F238E27FC236}">
                <a16:creationId xmlns:a16="http://schemas.microsoft.com/office/drawing/2014/main" id="{CA609AAD-3058-F243-A0F6-29B1B9B91A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000" y="2362200"/>
            <a:ext cx="50800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394CFDC-FA6B-A742-8981-AD4A278DDB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698347"/>
      </p:ext>
    </p:extLst>
  </p:cSld>
  <p:clrMapOvr>
    <a:masterClrMapping/>
  </p:clrMapOvr>
  <p:transition advTm="42339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3C68A4-4107-E44B-8D91-1E3C13AC3C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9100" y="76200"/>
            <a:ext cx="7499350" cy="1143000"/>
          </a:xfrm>
        </p:spPr>
        <p:txBody>
          <a:bodyPr/>
          <a:lstStyle/>
          <a:p>
            <a:pPr>
              <a:defRPr/>
            </a:pPr>
            <a:r>
              <a:rPr lang="en-US" altLang="en-US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Language Areas of Brain</a:t>
            </a:r>
          </a:p>
        </p:txBody>
      </p:sp>
      <p:pic>
        <p:nvPicPr>
          <p:cNvPr id="75778" name="Picture 2" descr="d_10_cr_lan_2a.jpg">
            <a:extLst>
              <a:ext uri="{FF2B5EF4-FFF2-40B4-BE49-F238E27FC236}">
                <a16:creationId xmlns:a16="http://schemas.microsoft.com/office/drawing/2014/main" id="{7400D569-C173-B741-A5D2-9E86BB2551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7400" y="1371601"/>
            <a:ext cx="6350000" cy="542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2034967-46B5-1942-B160-AA9E59F95D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0317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434"/>
    </mc:Choice>
    <mc:Fallback>
      <p:transition spd="slow" advTm="284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>
            <a:extLst>
              <a:ext uri="{FF2B5EF4-FFF2-40B4-BE49-F238E27FC236}">
                <a16:creationId xmlns:a16="http://schemas.microsoft.com/office/drawing/2014/main" id="{4AB8FE90-85DC-DC46-BA1C-946036C2CFC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z="600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Aphasia</a:t>
            </a:r>
            <a:r>
              <a:rPr lang="en-US" altLang="en-US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 - Language Problems</a:t>
            </a:r>
          </a:p>
        </p:txBody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46695D3B-D625-C64F-A008-ACFB3E66D7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sz="4400">
                <a:ea typeface="ＭＳ Ｐゴシック" panose="020B0600070205080204" pitchFamily="34" charset="-128"/>
              </a:rPr>
              <a:t>Broca</a:t>
            </a:r>
            <a:r>
              <a:rPr lang="ja-JP" altLang="en-US" sz="4400">
                <a:ea typeface="ＭＳ Ｐゴシック" panose="020B0600070205080204" pitchFamily="34" charset="-128"/>
              </a:rPr>
              <a:t>’</a:t>
            </a:r>
            <a:r>
              <a:rPr lang="en-US" altLang="ja-JP" sz="4400">
                <a:ea typeface="ＭＳ Ｐゴシック" panose="020B0600070205080204" pitchFamily="34" charset="-128"/>
              </a:rPr>
              <a:t>s Aphasia</a:t>
            </a:r>
            <a:r>
              <a:rPr lang="en-US" altLang="ja-JP" sz="3700">
                <a:ea typeface="ＭＳ Ｐゴシック" panose="020B0600070205080204" pitchFamily="34" charset="-128"/>
              </a:rPr>
              <a:t> (Speaking)</a:t>
            </a:r>
            <a:endParaRPr lang="en-US" altLang="ja-JP" sz="4400">
              <a:ea typeface="ＭＳ Ｐゴシック" panose="020B0600070205080204" pitchFamily="34" charset="-128"/>
            </a:endParaRPr>
          </a:p>
          <a:p>
            <a:pPr eaLnBrk="1" hangingPunct="1"/>
            <a:r>
              <a:rPr lang="en-US" altLang="en-US" sz="4400">
                <a:ea typeface="ＭＳ Ｐゴシック" panose="020B0600070205080204" pitchFamily="34" charset="-128"/>
              </a:rPr>
              <a:t>Wernicke</a:t>
            </a:r>
            <a:r>
              <a:rPr lang="ja-JP" altLang="en-US" sz="4400">
                <a:ea typeface="ＭＳ Ｐゴシック" panose="020B0600070205080204" pitchFamily="34" charset="-128"/>
              </a:rPr>
              <a:t>’</a:t>
            </a:r>
            <a:r>
              <a:rPr lang="en-US" altLang="ja-JP" sz="4400">
                <a:ea typeface="ＭＳ Ｐゴシック" panose="020B0600070205080204" pitchFamily="34" charset="-128"/>
              </a:rPr>
              <a:t>s Aphasia</a:t>
            </a:r>
            <a:r>
              <a:rPr lang="en-US" altLang="ja-JP" sz="2200">
                <a:ea typeface="ＭＳ Ｐゴシック" panose="020B0600070205080204" pitchFamily="34" charset="-128"/>
              </a:rPr>
              <a:t> (Comprehension)</a:t>
            </a:r>
            <a:endParaRPr lang="en-US" altLang="ja-JP" sz="4400">
              <a:ea typeface="ＭＳ Ｐゴシック" panose="020B0600070205080204" pitchFamily="34" charset="-128"/>
            </a:endParaRPr>
          </a:p>
          <a:p>
            <a:pPr eaLnBrk="1" hangingPunct="1"/>
            <a:r>
              <a:rPr lang="en-US" altLang="en-US" sz="4400">
                <a:ea typeface="ＭＳ Ｐゴシック" panose="020B0600070205080204" pitchFamily="34" charset="-128"/>
              </a:rPr>
              <a:t>Alexia </a:t>
            </a:r>
            <a:r>
              <a:rPr lang="en-US" altLang="en-US" sz="3700">
                <a:ea typeface="ＭＳ Ｐゴシック" panose="020B0600070205080204" pitchFamily="34" charset="-128"/>
              </a:rPr>
              <a:t>(Reading)</a:t>
            </a:r>
            <a:endParaRPr lang="en-US" altLang="en-US" sz="4400">
              <a:ea typeface="ＭＳ Ｐゴシック" panose="020B0600070205080204" pitchFamily="34" charset="-128"/>
            </a:endParaRPr>
          </a:p>
          <a:p>
            <a:pPr eaLnBrk="1" hangingPunct="1"/>
            <a:r>
              <a:rPr lang="en-US" altLang="en-US" sz="4400">
                <a:ea typeface="ＭＳ Ｐゴシック" panose="020B0600070205080204" pitchFamily="34" charset="-128"/>
              </a:rPr>
              <a:t>Agraphia </a:t>
            </a:r>
            <a:r>
              <a:rPr lang="en-US" altLang="en-US" sz="3700">
                <a:ea typeface="ＭＳ Ｐゴシック" panose="020B0600070205080204" pitchFamily="34" charset="-128"/>
              </a:rPr>
              <a:t>(Writing)</a:t>
            </a:r>
          </a:p>
          <a:p>
            <a:pPr eaLnBrk="1" hangingPunct="1"/>
            <a:r>
              <a:rPr lang="en-US" altLang="en-US" sz="4400">
                <a:ea typeface="ＭＳ Ｐゴシック" panose="020B0600070205080204" pitchFamily="34" charset="-128"/>
              </a:rPr>
              <a:t>Anomia </a:t>
            </a:r>
            <a:r>
              <a:rPr lang="en-US" altLang="en-US" sz="3700">
                <a:ea typeface="ＭＳ Ｐゴシック" panose="020B0600070205080204" pitchFamily="34" charset="-128"/>
              </a:rPr>
              <a:t>(Naming)</a:t>
            </a:r>
          </a:p>
          <a:p>
            <a:pPr eaLnBrk="1" hangingPunct="1"/>
            <a:r>
              <a:rPr lang="en-US" altLang="en-US" sz="4400">
                <a:ea typeface="ＭＳ Ｐゴシック" panose="020B0600070205080204" pitchFamily="34" charset="-128"/>
              </a:rPr>
              <a:t>Acalculia </a:t>
            </a:r>
            <a:r>
              <a:rPr lang="en-US" altLang="en-US" sz="3700">
                <a:ea typeface="ＭＳ Ｐゴシック" panose="020B0600070205080204" pitchFamily="34" charset="-128"/>
              </a:rPr>
              <a:t>(Math Operations)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32672D9-5F74-F444-B748-E60159CCFFA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45711270"/>
      </p:ext>
    </p:extLst>
  </p:cSld>
  <p:clrMapOvr>
    <a:masterClrMapping/>
  </p:clrMapOvr>
  <p:transition advTm="176538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9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94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4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4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94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94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4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9459" grpId="0" build="p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>
            <a:extLst>
              <a:ext uri="{FF2B5EF4-FFF2-40B4-BE49-F238E27FC236}">
                <a16:creationId xmlns:a16="http://schemas.microsoft.com/office/drawing/2014/main" id="{F4E25773-7A28-104E-A356-EA1F752A85E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819400" y="419100"/>
            <a:ext cx="7772400" cy="11049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5400" dirty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Agnosia</a:t>
            </a:r>
            <a:r>
              <a:rPr lang="en-US" altLang="en-US" sz="6000" dirty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 - </a:t>
            </a:r>
            <a:r>
              <a:rPr lang="en-US" altLang="en-US" sz="4000" dirty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Recognition Problems</a:t>
            </a:r>
          </a:p>
        </p:txBody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E3921B36-4CD2-2F4D-9A75-521F0C5A81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0" y="1676400"/>
            <a:ext cx="7956550" cy="5105400"/>
          </a:xfrm>
        </p:spPr>
        <p:txBody>
          <a:bodyPr/>
          <a:lstStyle/>
          <a:p>
            <a:pPr eaLnBrk="1" hangingPunct="1"/>
            <a:r>
              <a:rPr lang="en-US" altLang="en-US" sz="4800">
                <a:ea typeface="ＭＳ Ｐゴシック" panose="020B0600070205080204" pitchFamily="34" charset="-128"/>
                <a:hlinkClick r:id="rId5"/>
              </a:rPr>
              <a:t>Object Agnosia</a:t>
            </a:r>
            <a:endParaRPr lang="en-US" altLang="en-US" sz="4800">
              <a:ea typeface="ＭＳ Ｐゴシック" panose="020B0600070205080204" pitchFamily="34" charset="-128"/>
            </a:endParaRPr>
          </a:p>
          <a:p>
            <a:pPr eaLnBrk="1" hangingPunct="1"/>
            <a:r>
              <a:rPr lang="en-US" altLang="en-US" sz="4800">
                <a:ea typeface="ＭＳ Ｐゴシック" panose="020B0600070205080204" pitchFamily="34" charset="-128"/>
              </a:rPr>
              <a:t>Amusia </a:t>
            </a:r>
            <a:r>
              <a:rPr lang="en-US" altLang="en-US" sz="4000">
                <a:ea typeface="ＭＳ Ｐゴシック" panose="020B0600070205080204" pitchFamily="34" charset="-128"/>
              </a:rPr>
              <a:t>(Tones)</a:t>
            </a:r>
            <a:r>
              <a:rPr lang="en-US" altLang="en-US" sz="4800">
                <a:ea typeface="ＭＳ Ｐゴシック" panose="020B0600070205080204" pitchFamily="34" charset="-128"/>
              </a:rPr>
              <a:t>  </a:t>
            </a:r>
          </a:p>
          <a:p>
            <a:pPr eaLnBrk="1" hangingPunct="1"/>
            <a:r>
              <a:rPr lang="en-US" altLang="en-US" sz="4800">
                <a:ea typeface="ＭＳ Ｐゴシック" panose="020B0600070205080204" pitchFamily="34" charset="-128"/>
                <a:hlinkClick r:id="rId6"/>
              </a:rPr>
              <a:t>Prosopagnosia</a:t>
            </a:r>
            <a:r>
              <a:rPr lang="en-US" altLang="en-US" sz="4000">
                <a:ea typeface="ＭＳ Ｐゴシック" panose="020B0600070205080204" pitchFamily="34" charset="-128"/>
              </a:rPr>
              <a:t> (</a:t>
            </a:r>
            <a:r>
              <a:rPr lang="en-US" altLang="en-US" sz="4000">
                <a:ea typeface="ＭＳ Ｐゴシック" panose="020B0600070205080204" pitchFamily="34" charset="-128"/>
                <a:hlinkClick r:id="rId7"/>
              </a:rPr>
              <a:t>Faces</a:t>
            </a:r>
            <a:r>
              <a:rPr lang="en-US" altLang="en-US" sz="4000">
                <a:ea typeface="ＭＳ Ｐゴシック" panose="020B0600070205080204" pitchFamily="34" charset="-128"/>
              </a:rPr>
              <a:t>)</a:t>
            </a:r>
            <a:endParaRPr lang="en-US" altLang="en-US" sz="4800">
              <a:ea typeface="ＭＳ Ｐゴシック" panose="020B0600070205080204" pitchFamily="34" charset="-128"/>
            </a:endParaRPr>
          </a:p>
          <a:p>
            <a:pPr eaLnBrk="1" hangingPunct="1"/>
            <a:r>
              <a:rPr lang="en-US" altLang="en-US" sz="4800">
                <a:ea typeface="ＭＳ Ｐゴシック" panose="020B0600070205080204" pitchFamily="34" charset="-128"/>
              </a:rPr>
              <a:t>Movement Agnosia</a:t>
            </a:r>
          </a:p>
          <a:p>
            <a:pPr eaLnBrk="1" hangingPunct="1"/>
            <a:r>
              <a:rPr lang="en-US" altLang="en-US" sz="4800">
                <a:ea typeface="ＭＳ Ｐゴシック" panose="020B0600070205080204" pitchFamily="34" charset="-128"/>
              </a:rPr>
              <a:t>Astereognosia </a:t>
            </a:r>
            <a:r>
              <a:rPr lang="en-US" altLang="en-US" sz="4000">
                <a:ea typeface="ＭＳ Ｐゴシック" panose="020B0600070205080204" pitchFamily="34" charset="-128"/>
              </a:rPr>
              <a:t>(Touch)</a:t>
            </a:r>
          </a:p>
          <a:p>
            <a:pPr eaLnBrk="1" hangingPunct="1"/>
            <a:r>
              <a:rPr lang="en-US" altLang="en-US" sz="4800">
                <a:ea typeface="ＭＳ Ｐゴシック" panose="020B0600070205080204" pitchFamily="34" charset="-128"/>
              </a:rPr>
              <a:t>Neglect Syndrome</a:t>
            </a:r>
            <a:r>
              <a:rPr lang="en-US" altLang="en-US" sz="4000">
                <a:ea typeface="ＭＳ Ｐゴシック" panose="020B0600070205080204" pitchFamily="34" charset="-128"/>
              </a:rPr>
              <a:t>                                       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8E21FBD-5A60-654E-AE4D-B8E52ECF643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01811539"/>
      </p:ext>
    </p:extLst>
  </p:cSld>
  <p:clrMapOvr>
    <a:masterClrMapping/>
  </p:clrMapOvr>
  <p:transition advTm="297377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04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04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4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0483" grpId="0" build="p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49" name="Picture 2">
            <a:extLst>
              <a:ext uri="{FF2B5EF4-FFF2-40B4-BE49-F238E27FC236}">
                <a16:creationId xmlns:a16="http://schemas.microsoft.com/office/drawing/2014/main" id="{6DDAC0E4-5574-1B45-86FB-B9629E63A86A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44488"/>
            <a:ext cx="5638800" cy="6069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F5CEA79-16BA-1B4A-AD82-FA7AAFC9C4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010510"/>
      </p:ext>
    </p:extLst>
  </p:cSld>
  <p:clrMapOvr>
    <a:masterClrMapping/>
  </p:clrMapOvr>
  <p:transition advTm="42779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>
            <a:extLst>
              <a:ext uri="{FF2B5EF4-FFF2-40B4-BE49-F238E27FC236}">
                <a16:creationId xmlns:a16="http://schemas.microsoft.com/office/drawing/2014/main" id="{29B14771-1E64-334E-8AE3-7E227B0EDAA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z="600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Kluver-Bucy Syndrome</a:t>
            </a:r>
          </a:p>
        </p:txBody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id="{B697027A-BDBC-5546-B623-DDAA59E1C6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sz="4800" dirty="0">
                <a:ea typeface="ＭＳ Ｐゴシック" panose="020B0600070205080204" pitchFamily="34" charset="-128"/>
              </a:rPr>
              <a:t>Hypersexuality</a:t>
            </a:r>
          </a:p>
          <a:p>
            <a:pPr eaLnBrk="1" hangingPunct="1"/>
            <a:r>
              <a:rPr lang="en-US" altLang="en-US" sz="4800" dirty="0">
                <a:ea typeface="ＭＳ Ｐゴシック" panose="020B0600070205080204" pitchFamily="34" charset="-128"/>
              </a:rPr>
              <a:t>Lack of Emotion</a:t>
            </a:r>
          </a:p>
          <a:p>
            <a:pPr eaLnBrk="1" hangingPunct="1"/>
            <a:r>
              <a:rPr lang="en-US" altLang="en-US" sz="4800">
                <a:ea typeface="ＭＳ Ｐゴシック" panose="020B0600070205080204" pitchFamily="34" charset="-128"/>
              </a:rPr>
              <a:t>Compulsive Oral Exploration</a:t>
            </a:r>
          </a:p>
          <a:p>
            <a:pPr eaLnBrk="1" hangingPunct="1"/>
            <a:r>
              <a:rPr lang="en-US" altLang="en-US" sz="4800" dirty="0">
                <a:ea typeface="ＭＳ Ｐゴシック" panose="020B0600070205080204" pitchFamily="34" charset="-128"/>
              </a:rPr>
              <a:t>Psychic Blindness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95E25E4-43C5-EE4C-8070-0A06A9E913C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33544249"/>
      </p:ext>
    </p:extLst>
  </p:cSld>
  <p:clrMapOvr>
    <a:masterClrMapping/>
  </p:clrMapOvr>
  <p:transition advTm="71791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2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2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2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2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2531" grpId="0" build="p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>
            <a:extLst>
              <a:ext uri="{FF2B5EF4-FFF2-40B4-BE49-F238E27FC236}">
                <a16:creationId xmlns:a16="http://schemas.microsoft.com/office/drawing/2014/main" id="{2C32FB5C-B36B-784F-839F-F26B65F2CA6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743200" y="0"/>
            <a:ext cx="8153400" cy="16002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320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Milner</a:t>
            </a:r>
            <a:r>
              <a:rPr lang="ja-JP" altLang="en-US" sz="320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’</a:t>
            </a:r>
            <a:r>
              <a:rPr lang="en-US" altLang="ja-JP" sz="320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s Syndrome &amp; Korsakov</a:t>
            </a:r>
            <a:r>
              <a:rPr lang="ja-JP" altLang="en-US" sz="320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’</a:t>
            </a:r>
            <a:r>
              <a:rPr lang="en-US" altLang="ja-JP" sz="320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s Syndrome</a:t>
            </a:r>
            <a:endParaRPr lang="en-US" altLang="en-US" sz="6000">
              <a:effectLst>
                <a:outerShdw blurRad="38100" dist="38100" dir="2700000" algn="tl">
                  <a:srgbClr val="C0C0C0"/>
                </a:outerShdw>
              </a:effectLst>
              <a:ea typeface="ＭＳ Ｐゴシック" panose="020B0600070205080204" pitchFamily="34" charset="-128"/>
            </a:endParaRPr>
          </a:p>
        </p:txBody>
      </p:sp>
      <p:sp>
        <p:nvSpPr>
          <p:cNvPr id="80898" name="Rectangle 3">
            <a:extLst>
              <a:ext uri="{FF2B5EF4-FFF2-40B4-BE49-F238E27FC236}">
                <a16:creationId xmlns:a16="http://schemas.microsoft.com/office/drawing/2014/main" id="{E5F44818-5305-F242-AC0F-A01CDBCA42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2850" y="1828800"/>
            <a:ext cx="7956550" cy="3581400"/>
          </a:xfrm>
        </p:spPr>
        <p:txBody>
          <a:bodyPr/>
          <a:lstStyle/>
          <a:p>
            <a:pPr eaLnBrk="1" hangingPunct="1"/>
            <a:r>
              <a:rPr lang="en-US" altLang="en-US" sz="4400">
                <a:ea typeface="ＭＳ Ｐゴシック" panose="020B0600070205080204" pitchFamily="34" charset="-128"/>
              </a:rPr>
              <a:t>A Complete Inability to transfer New Information into Long-Term Memory</a:t>
            </a:r>
          </a:p>
          <a:p>
            <a:pPr lvl="1" eaLnBrk="1" hangingPunct="1"/>
            <a:r>
              <a:rPr lang="en-US" altLang="en-US">
                <a:ea typeface="ＭＳ Ｐゴシック" panose="020B0600070205080204" pitchFamily="34" charset="-128"/>
              </a:rPr>
              <a:t>(</a:t>
            </a:r>
            <a:r>
              <a:rPr lang="en-US" altLang="en-US">
                <a:ea typeface="ＭＳ Ｐゴシック" panose="020B0600070205080204" pitchFamily="34" charset="-128"/>
                <a:hlinkClick r:id="rId4"/>
              </a:rPr>
              <a:t>Clive Wearing</a:t>
            </a:r>
            <a:r>
              <a:rPr lang="en-US" altLang="en-US">
                <a:ea typeface="ＭＳ Ｐゴシック" panose="020B0600070205080204" pitchFamily="34" charset="-128"/>
              </a:rPr>
              <a:t>)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80D9194-7602-564A-9223-2CDC940A6B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646336"/>
      </p:ext>
    </p:extLst>
  </p:cSld>
  <p:clrMapOvr>
    <a:masterClrMapping/>
  </p:clrMapOvr>
  <p:transition advTm="135543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8|42.3|28.6|21.1|7|32.9|31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6|46.9|28.1|80.2|45.6|30.8|46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1|12.1|12.9|13.5|1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</TotalTime>
  <Words>102</Words>
  <Application>Microsoft Macintosh PowerPoint</Application>
  <PresentationFormat>Widescreen</PresentationFormat>
  <Paragraphs>24</Paragraphs>
  <Slides>7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Office Theme</vt:lpstr>
      <vt:lpstr>Some Psychological Disorders Due to Brain Damage</vt:lpstr>
      <vt:lpstr>Language Areas of Brain</vt:lpstr>
      <vt:lpstr>Aphasia - Language Problems</vt:lpstr>
      <vt:lpstr>Agnosia - Recognition Problems</vt:lpstr>
      <vt:lpstr>PowerPoint Presentation</vt:lpstr>
      <vt:lpstr>Kluver-Bucy Syndrome</vt:lpstr>
      <vt:lpstr>Milner’s Syndrome &amp; Korsakov’s Syndrome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Some Psychological Disorders Due to Brain Damage</dc:title>
  <dc:creator>Frank McAndrew</dc:creator>
  <cp:lastModifiedBy>Frank McAndrew</cp:lastModifiedBy>
  <cp:revision>2</cp:revision>
  <dcterms:created xsi:type="dcterms:W3CDTF">2020-03-26T17:48:37Z</dcterms:created>
  <dcterms:modified xsi:type="dcterms:W3CDTF">2020-03-28T21:20:24Z</dcterms:modified>
</cp:coreProperties>
</file>