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0"/>
  </p:notesMasterIdLst>
  <p:sldIdLst>
    <p:sldId id="258" r:id="rId2"/>
    <p:sldId id="404" r:id="rId3"/>
    <p:sldId id="310" r:id="rId4"/>
    <p:sldId id="515" r:id="rId5"/>
    <p:sldId id="329" r:id="rId6"/>
    <p:sldId id="326" r:id="rId7"/>
    <p:sldId id="330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EA2E3-92AC-3545-9C87-C3205D3219F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3F08D-89FE-D446-BFE1-207C2030E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36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id="{1358DE42-B0F8-D649-BDE3-F80C61B43D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fld id="{670527FC-E249-B041-BC44-2FC158CA6C17}" type="slidenum">
              <a:rPr lang="en-US" altLang="en-US" sz="1200">
                <a:ea typeface="ＭＳ Ｐゴシック" panose="020B0600070205080204" pitchFamily="34" charset="-128"/>
              </a:rPr>
              <a:pPr/>
              <a:t>1</a:t>
            </a:fld>
            <a:endParaRPr lang="en-US" altLang="en-US" sz="1200">
              <a:ea typeface="ＭＳ Ｐゴシック" panose="020B0600070205080204" pitchFamily="34" charset="-128"/>
            </a:endParaRPr>
          </a:p>
        </p:txBody>
      </p:sp>
      <p:sp>
        <p:nvSpPr>
          <p:cNvPr id="124931" name="Rectangle 2">
            <a:extLst>
              <a:ext uri="{FF2B5EF4-FFF2-40B4-BE49-F238E27FC236}">
                <a16:creationId xmlns:a16="http://schemas.microsoft.com/office/drawing/2014/main" id="{26A16C35-D857-DC40-9F83-A4116DF698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>
            <a:extLst>
              <a:ext uri="{FF2B5EF4-FFF2-40B4-BE49-F238E27FC236}">
                <a16:creationId xmlns:a16="http://schemas.microsoft.com/office/drawing/2014/main" id="{E042B5F6-7253-1947-BE99-55254D3E17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5657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E2289371-9743-E54F-BACF-889E90C7D3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fld id="{8091B344-9F03-E547-8F3C-CB251DDCF86E}" type="slidenum">
              <a:rPr lang="en-US" altLang="en-US" sz="1200">
                <a:ea typeface="ＭＳ Ｐゴシック" panose="020B0600070205080204" pitchFamily="34" charset="-128"/>
              </a:rPr>
              <a:pPr/>
              <a:t>2</a:t>
            </a:fld>
            <a:endParaRPr lang="en-US" altLang="en-US" sz="1200">
              <a:ea typeface="ＭＳ Ｐゴシック" panose="020B0600070205080204" pitchFamily="34" charset="-128"/>
            </a:endParaRPr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CED93663-0CA5-8446-8C08-57D6C82F39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1AF4FE52-DFFE-7A4A-8F22-6755E38B5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4113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>
            <a:extLst>
              <a:ext uri="{FF2B5EF4-FFF2-40B4-BE49-F238E27FC236}">
                <a16:creationId xmlns:a16="http://schemas.microsoft.com/office/drawing/2014/main" id="{875282EF-35C6-9346-AF0B-AE0F743656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fld id="{396F3698-0A69-1E4C-9E55-9E8AEBE1719F}" type="slidenum">
              <a:rPr lang="en-US" altLang="en-US" sz="1200">
                <a:ea typeface="ＭＳ Ｐゴシック" panose="020B0600070205080204" pitchFamily="34" charset="-128"/>
              </a:rPr>
              <a:pPr/>
              <a:t>8</a:t>
            </a:fld>
            <a:endParaRPr lang="en-US" altLang="en-US" sz="1200">
              <a:ea typeface="ＭＳ Ｐゴシック" panose="020B0600070205080204" pitchFamily="34" charset="-128"/>
            </a:endParaRPr>
          </a:p>
        </p:txBody>
      </p:sp>
      <p:sp>
        <p:nvSpPr>
          <p:cNvPr id="153603" name="Rectangle 2">
            <a:extLst>
              <a:ext uri="{FF2B5EF4-FFF2-40B4-BE49-F238E27FC236}">
                <a16:creationId xmlns:a16="http://schemas.microsoft.com/office/drawing/2014/main" id="{31FFF49D-D4C3-FC4B-AC98-5DF64D6FB5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>
            <a:extLst>
              <a:ext uri="{FF2B5EF4-FFF2-40B4-BE49-F238E27FC236}">
                <a16:creationId xmlns:a16="http://schemas.microsoft.com/office/drawing/2014/main" id="{706873C4-A241-4641-A95E-B8F1266C87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8581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D2D7-3995-5649-B363-51C4922490BB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0659354-6286-1F43-8FD5-7FE31AFB98F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58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D2D7-3995-5649-B363-51C4922490BB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9354-6286-1F43-8FD5-7FE31AFB98FD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826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D2D7-3995-5649-B363-51C4922490BB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9354-6286-1F43-8FD5-7FE31AFB98F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80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D2D7-3995-5649-B363-51C4922490BB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9354-6286-1F43-8FD5-7FE31AFB98FD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387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D2D7-3995-5649-B363-51C4922490BB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9354-6286-1F43-8FD5-7FE31AFB98F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764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D2D7-3995-5649-B363-51C4922490BB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9354-6286-1F43-8FD5-7FE31AFB98FD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449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D2D7-3995-5649-B363-51C4922490BB}" type="datetimeFigureOut">
              <a:rPr lang="en-US" smtClean="0"/>
              <a:t>6/29/20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9354-6286-1F43-8FD5-7FE31AFB98FD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592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D2D7-3995-5649-B363-51C4922490BB}" type="datetimeFigureOut">
              <a:rPr lang="en-US" smtClean="0"/>
              <a:t>6/29/20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9354-6286-1F43-8FD5-7FE31AFB98FD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54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D2D7-3995-5649-B363-51C4922490BB}" type="datetimeFigureOut">
              <a:rPr lang="en-US" smtClean="0"/>
              <a:t>6/29/20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9354-6286-1F43-8FD5-7FE31AFB9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2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D2D7-3995-5649-B363-51C4922490BB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9354-6286-1F43-8FD5-7FE31AFB98F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155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2351D2D7-3995-5649-B363-51C4922490BB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9354-6286-1F43-8FD5-7FE31AFB98FD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52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1D2D7-3995-5649-B363-51C4922490BB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0659354-6286-1F43-8FD5-7FE31AFB98F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58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nQS5WVdyq1c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youtube.com/watch?v=E8W8mhpBrck" TargetMode="External"/><Relationship Id="rId5" Type="http://schemas.openxmlformats.org/officeDocument/2006/relationships/hyperlink" Target="https://www.youtube.com/watch?v=ePDpdhOPIsM" TargetMode="External"/><Relationship Id="rId4" Type="http://schemas.openxmlformats.org/officeDocument/2006/relationships/hyperlink" Target="https://www.youtube.com/watch?v=qVgHrV9H-8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32A4B45-FF44-1B4F-A1D4-8865A5F579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0562" y="233019"/>
            <a:ext cx="9603275" cy="75281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Factors Contributing to Prejudice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414707B-1098-2E48-A0E9-42DA7584A1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6063" y="1223962"/>
            <a:ext cx="9365150" cy="4605338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7400" dirty="0">
                <a:latin typeface="Dotum" panose="020B0600000101010101" pitchFamily="34" charset="-127"/>
                <a:ea typeface="Dotum" panose="020B0600000101010101" pitchFamily="34" charset="-127"/>
              </a:rPr>
              <a:t>Strong Stereotypes (High Social Power)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7400" dirty="0">
                <a:latin typeface="Dotum" panose="020B0600000101010101" pitchFamily="34" charset="-127"/>
                <a:ea typeface="Dotum" panose="020B0600000101010101" pitchFamily="34" charset="-127"/>
              </a:rPr>
              <a:t>Personality Traits (Authoritarianism, N-App, Hi Social Dominance Orientation)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7400" dirty="0">
                <a:latin typeface="Dotum" panose="020B0600000101010101" pitchFamily="34" charset="-127"/>
                <a:ea typeface="Dotum" panose="020B0600000101010101" pitchFamily="34" charset="-127"/>
              </a:rPr>
              <a:t>Religious Involvement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7400" dirty="0">
                <a:latin typeface="Dotum" panose="020B0600000101010101" pitchFamily="34" charset="-127"/>
                <a:ea typeface="Dotum" panose="020B0600000101010101" pitchFamily="34" charset="-127"/>
              </a:rPr>
              <a:t>In-Group/Out-Group Distinctions (</a:t>
            </a:r>
            <a:r>
              <a:rPr lang="en-US" altLang="en-US" sz="7400" i="1" dirty="0">
                <a:latin typeface="Dotum" panose="020B0600000101010101" pitchFamily="34" charset="-127"/>
                <a:ea typeface="Dotum" panose="020B0600000101010101" pitchFamily="34" charset="-127"/>
              </a:rPr>
              <a:t>Social Identity Theory</a:t>
            </a:r>
            <a:r>
              <a:rPr lang="en-US" altLang="en-US" sz="7400" dirty="0">
                <a:latin typeface="Dotum" panose="020B0600000101010101" pitchFamily="34" charset="-127"/>
                <a:ea typeface="Dotum" panose="020B0600000101010101" pitchFamily="34" charset="-127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7400" dirty="0">
                <a:latin typeface="Dotum" panose="020B0600000101010101" pitchFamily="34" charset="-127"/>
                <a:ea typeface="Dotum" panose="020B0600000101010101" pitchFamily="34" charset="-127"/>
              </a:rPr>
              <a:t>Self-esteem derived from group membership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7400" dirty="0">
                <a:latin typeface="Dotum" panose="020B0600000101010101" pitchFamily="34" charset="-127"/>
                <a:ea typeface="Dotum" panose="020B0600000101010101" pitchFamily="34" charset="-127"/>
              </a:rPr>
              <a:t>Made stronger via </a:t>
            </a:r>
            <a:r>
              <a:rPr lang="ja-JP" altLang="en-US" sz="7400">
                <a:latin typeface="Dotum" panose="020B0600000101010101" pitchFamily="34" charset="-127"/>
                <a:ea typeface="Dotum" panose="020B0600000101010101" pitchFamily="34" charset="-127"/>
              </a:rPr>
              <a:t>“</a:t>
            </a:r>
            <a:r>
              <a:rPr lang="en-US" altLang="ja-JP" sz="7400" dirty="0">
                <a:latin typeface="Dotum" panose="020B0600000101010101" pitchFamily="34" charset="-127"/>
                <a:ea typeface="Dotum" panose="020B0600000101010101" pitchFamily="34" charset="-127"/>
              </a:rPr>
              <a:t>Terror Management</a:t>
            </a:r>
            <a:r>
              <a:rPr lang="ja-JP" altLang="en-US" sz="7400">
                <a:latin typeface="Dotum" panose="020B0600000101010101" pitchFamily="34" charset="-127"/>
                <a:ea typeface="Dotum" panose="020B0600000101010101" pitchFamily="34" charset="-127"/>
              </a:rPr>
              <a:t>”</a:t>
            </a:r>
            <a:endParaRPr lang="en-US" altLang="ja-JP" sz="7400" dirty="0">
              <a:latin typeface="Dotum" panose="020B0600000101010101" pitchFamily="34" charset="-127"/>
              <a:ea typeface="Dotum" panose="020B0600000101010101" pitchFamily="34" charset="-127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7400" dirty="0">
                <a:latin typeface="Dotum" panose="020B0600000101010101" pitchFamily="34" charset="-127"/>
                <a:ea typeface="Dotum" panose="020B0600000101010101" pitchFamily="34" charset="-127"/>
              </a:rPr>
              <a:t>In-Group Bias (Group-Serving Bias)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7400" dirty="0">
                <a:latin typeface="Dotum" panose="020B0600000101010101" pitchFamily="34" charset="-127"/>
                <a:ea typeface="Dotum" panose="020B0600000101010101" pitchFamily="34" charset="-127"/>
              </a:rPr>
              <a:t>Outgroup Homogeneity Effect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7400" dirty="0">
                <a:latin typeface="Dotum" panose="020B0600000101010101" pitchFamily="34" charset="-127"/>
                <a:ea typeface="Dotum" panose="020B0600000101010101" pitchFamily="34" charset="-127"/>
              </a:rPr>
              <a:t>Inter-group Competition for Scarce Resources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7400" dirty="0">
                <a:latin typeface="Dotum" panose="020B0600000101010101" pitchFamily="34" charset="-127"/>
                <a:ea typeface="Dotum" panose="020B0600000101010101" pitchFamily="34" charset="-127"/>
              </a:rPr>
              <a:t>Biases in Processing Information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7400" dirty="0">
                <a:latin typeface="Dotum" panose="020B0600000101010101" pitchFamily="34" charset="-127"/>
                <a:ea typeface="Dotum" panose="020B0600000101010101" pitchFamily="34" charset="-127"/>
              </a:rPr>
              <a:t>Confirmation Bias (Leading to </a:t>
            </a:r>
            <a:r>
              <a:rPr lang="en-US" altLang="en-US" sz="7400" i="1" dirty="0">
                <a:latin typeface="Dotum" panose="020B0600000101010101" pitchFamily="34" charset="-127"/>
                <a:ea typeface="Dotum" panose="020B0600000101010101" pitchFamily="34" charset="-127"/>
              </a:rPr>
              <a:t>Illusory Correlations</a:t>
            </a:r>
            <a:r>
              <a:rPr lang="en-US" altLang="en-US" sz="7400" dirty="0">
                <a:latin typeface="Dotum" panose="020B0600000101010101" pitchFamily="34" charset="-127"/>
                <a:ea typeface="Dotum" panose="020B0600000101010101" pitchFamily="34" charset="-127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7400" dirty="0">
                <a:latin typeface="Dotum" panose="020B0600000101010101" pitchFamily="34" charset="-127"/>
                <a:ea typeface="Dotum" panose="020B0600000101010101" pitchFamily="34" charset="-127"/>
              </a:rPr>
              <a:t>Remember Congruent Information Better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7400" dirty="0">
                <a:latin typeface="Dotum" panose="020B0600000101010101" pitchFamily="34" charset="-127"/>
                <a:ea typeface="Dotum" panose="020B0600000101010101" pitchFamily="34" charset="-127"/>
              </a:rPr>
              <a:t>We actively seek to confirm ingroup similarity &amp; outgroup dissimilarity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7400" dirty="0">
                <a:latin typeface="Dotum" panose="020B0600000101010101" pitchFamily="34" charset="-127"/>
                <a:ea typeface="Dotum" panose="020B0600000101010101" pitchFamily="34" charset="-127"/>
              </a:rPr>
              <a:t>Behavior leading to Self-Fulfilling Prophecies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7400" dirty="0">
                <a:latin typeface="Dotum" panose="020B0600000101010101" pitchFamily="34" charset="-127"/>
                <a:ea typeface="Dotum" panose="020B0600000101010101" pitchFamily="34" charset="-127"/>
              </a:rPr>
              <a:t>Scapegoating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DBEF1B-C419-C747-B207-FC03889C62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903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203"/>
    </mc:Choice>
    <mc:Fallback>
      <p:transition spd="slow" advTm="787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2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19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87B3696-70E6-A240-89AA-EE50B6A201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800" dirty="0"/>
              <a:t>How to End Prejudice?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8331778A-3B77-0C4E-9324-939803817C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1579" y="2024062"/>
            <a:ext cx="2805113" cy="762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dirty="0"/>
              <a:t>Socialization</a:t>
            </a:r>
          </a:p>
        </p:txBody>
      </p:sp>
      <p:pic>
        <p:nvPicPr>
          <p:cNvPr id="126982" name="Picture 6" descr="b33d987d14205f34a5f34bfd497ebacc.jpg">
            <a:extLst>
              <a:ext uri="{FF2B5EF4-FFF2-40B4-BE49-F238E27FC236}">
                <a16:creationId xmlns:a16="http://schemas.microsoft.com/office/drawing/2014/main" id="{A72BFD32-144D-AD4A-9CE0-02649D8612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95" y="2786062"/>
            <a:ext cx="7791810" cy="28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5EF663-C91E-F042-A73B-4B23220C1B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24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28"/>
    </mc:Choice>
    <mc:Fallback>
      <p:transition spd="slow" advTm="60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7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9D8F6-243C-3A42-A936-AF22275F1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083" y="800100"/>
            <a:ext cx="6762750" cy="585788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Messages in the Media for Children</a:t>
            </a:r>
          </a:p>
        </p:txBody>
      </p:sp>
      <p:pic>
        <p:nvPicPr>
          <p:cNvPr id="6" name="Content Placeholder 5" descr="0307168034.01.LZZZZZZZ.jpg">
            <a:extLst>
              <a:ext uri="{FF2B5EF4-FFF2-40B4-BE49-F238E27FC236}">
                <a16:creationId xmlns:a16="http://schemas.microsoft.com/office/drawing/2014/main" id="{EDBC753E-DBC9-7B44-9C91-417AE76F7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63881" y="1843088"/>
            <a:ext cx="3083155" cy="434816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0C1ECC-10DA-2941-B380-5FB931A82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0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19"/>
    </mc:Choice>
    <mc:Fallback>
      <p:transition spd="slow" advTm="68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AD5A9-2E5B-AC44-A29E-AD0BA40F3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512" y="623887"/>
            <a:ext cx="6276975" cy="604838"/>
          </a:xfrm>
        </p:spPr>
        <p:txBody>
          <a:bodyPr/>
          <a:lstStyle/>
          <a:p>
            <a:r>
              <a:rPr lang="en-US" altLang="en-US" dirty="0"/>
              <a:t>Children</a:t>
            </a:r>
            <a:r>
              <a:rPr lang="ja-JP" altLang="en-US"/>
              <a:t>’</a:t>
            </a:r>
            <a:r>
              <a:rPr lang="en-US" altLang="ja-JP" dirty="0"/>
              <a:t>s Toy Commercials</a:t>
            </a:r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0F5D5-7E8C-4749-9292-CD7A67B87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hlinkClick r:id="rId4"/>
              </a:rPr>
              <a:t>Rose Petal Cottage</a:t>
            </a:r>
            <a:endParaRPr lang="en-US" altLang="en-US"/>
          </a:p>
          <a:p>
            <a:r>
              <a:rPr lang="en-US" altLang="en-US">
                <a:hlinkClick r:id="rId5"/>
              </a:rPr>
              <a:t>Tiger Joe</a:t>
            </a:r>
            <a:endParaRPr lang="en-US" altLang="en-US"/>
          </a:p>
          <a:p>
            <a:r>
              <a:rPr lang="en-US" altLang="en-US">
                <a:hlinkClick r:id="rId6"/>
              </a:rPr>
              <a:t>Vintage Commercials #1</a:t>
            </a:r>
            <a:endParaRPr lang="en-US" altLang="en-US"/>
          </a:p>
          <a:p>
            <a:r>
              <a:rPr lang="en-US" altLang="en-US">
                <a:hlinkClick r:id="rId7"/>
              </a:rPr>
              <a:t>Vintage Commercials #2</a:t>
            </a:r>
            <a:endParaRPr lang="en-US" alt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6592D29-F9DF-324E-AF00-A98ACCEC3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1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21"/>
    </mc:Choice>
    <mc:Fallback>
      <p:transition spd="slow" advTm="3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aze2-799033.jpg">
            <a:extLst>
              <a:ext uri="{FF2B5EF4-FFF2-40B4-BE49-F238E27FC236}">
                <a16:creationId xmlns:a16="http://schemas.microsoft.com/office/drawing/2014/main" id="{F99718E4-5D5F-C141-8CDF-CCD093AC5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42079" y="279665"/>
            <a:ext cx="4191000" cy="5664200"/>
          </a:xfrm>
        </p:spPr>
      </p:pic>
      <p:pic>
        <p:nvPicPr>
          <p:cNvPr id="136198" name="Picture 6" descr="143533.jpg">
            <a:extLst>
              <a:ext uri="{FF2B5EF4-FFF2-40B4-BE49-F238E27FC236}">
                <a16:creationId xmlns:a16="http://schemas.microsoft.com/office/drawing/2014/main" id="{3C1FC0FB-C74F-4B43-9D77-35E311051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922" y="329307"/>
            <a:ext cx="4381499" cy="561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FE0A90-7B67-CC42-A332-97D05D0C8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4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48"/>
    </mc:Choice>
    <mc:Fallback>
      <p:transition spd="slow" advTm="15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43552.jpg">
            <a:extLst>
              <a:ext uri="{FF2B5EF4-FFF2-40B4-BE49-F238E27FC236}">
                <a16:creationId xmlns:a16="http://schemas.microsoft.com/office/drawing/2014/main" id="{5D074833-BE8C-7943-B5E4-38A78A4B6C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8649" y="464030"/>
            <a:ext cx="5213350" cy="5246519"/>
          </a:xfrm>
        </p:spPr>
      </p:pic>
      <p:pic>
        <p:nvPicPr>
          <p:cNvPr id="137222" name="Picture 6" descr="143562.jpg">
            <a:extLst>
              <a:ext uri="{FF2B5EF4-FFF2-40B4-BE49-F238E27FC236}">
                <a16:creationId xmlns:a16="http://schemas.microsoft.com/office/drawing/2014/main" id="{F243C0BF-817F-CD4A-B145-D81EE967B3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2" y="154781"/>
            <a:ext cx="5213350" cy="5865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C396E8-E78A-DF4D-B724-16554CA526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01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06"/>
    </mc:Choice>
    <mc:Fallback>
      <p:transition spd="slow" advTm="11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4360d.jpg">
            <a:extLst>
              <a:ext uri="{FF2B5EF4-FFF2-40B4-BE49-F238E27FC236}">
                <a16:creationId xmlns:a16="http://schemas.microsoft.com/office/drawing/2014/main" id="{4DC1444B-3A31-8645-8413-352FE16AF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71575" y="178811"/>
            <a:ext cx="4325939" cy="5750974"/>
          </a:xfrm>
        </p:spPr>
      </p:pic>
      <p:pic>
        <p:nvPicPr>
          <p:cNvPr id="144390" name="Picture 6" descr="143504.jpg">
            <a:extLst>
              <a:ext uri="{FF2B5EF4-FFF2-40B4-BE49-F238E27FC236}">
                <a16:creationId xmlns:a16="http://schemas.microsoft.com/office/drawing/2014/main" id="{ACEACB6C-C2C6-E645-A9A8-0B871520F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4" y="259301"/>
            <a:ext cx="5033963" cy="558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140FAC-8384-5547-B620-E2647381D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88"/>
    </mc:Choice>
    <mc:Fallback>
      <p:transition spd="slow" advTm="15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2E981CF-8ABC-4A47-B43E-4741FEDE63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7202" y="169965"/>
            <a:ext cx="7607654" cy="85873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800" dirty="0"/>
              <a:t>How to End Prejudice?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CC16241-8A7B-314F-B1F4-D350460961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86833" y="1028701"/>
            <a:ext cx="7071355" cy="360044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Socialization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Cultivate Anti-prejudice Social Norms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Remove outgroup cues, reduce </a:t>
            </a:r>
            <a:r>
              <a:rPr lang="ja-JP" altLang="en-US" sz="2400"/>
              <a:t>“</a:t>
            </a:r>
            <a:r>
              <a:rPr lang="en-US" altLang="en-US" sz="2400" dirty="0"/>
              <a:t>we-they</a:t>
            </a:r>
            <a:r>
              <a:rPr lang="ja-JP" altLang="en-US" sz="2400"/>
              <a:t>”</a:t>
            </a:r>
            <a:r>
              <a:rPr lang="en-US" altLang="en-US" sz="2400" dirty="0"/>
              <a:t> mentality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Intergroup Contact with the Following Criteria: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Equal Social &amp; Economic Status/Power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Common Goals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Individuals Differing from Stereotype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Informal, Day-to-Day Contact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Social Norms Favoring Equality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00698E-5403-8943-9C35-01CEA98BE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833" y="4629150"/>
            <a:ext cx="67764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r>
              <a:rPr lang="en-US" altLang="en-US" sz="2000" dirty="0">
                <a:ea typeface="ＭＳ Ｐゴシック" panose="020B0600070205080204" pitchFamily="34" charset="-128"/>
              </a:rPr>
              <a:t>*Reduce We-They Mentality; Common goals, overlapping 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group membership; remove outgroup cues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5E5830-35F1-EE4A-B181-212DA22C2B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173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429"/>
    </mc:Choice>
    <mc:Fallback>
      <p:transition spd="slow" advTm="115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7" grpId="0" build="p" autoUpdateAnimBg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|89.6|129.2|152|139|22.3|57.6|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4.5|11.7|16.9|50.9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187</Words>
  <Application>Microsoft Macintosh PowerPoint</Application>
  <PresentationFormat>Widescreen</PresentationFormat>
  <Paragraphs>39</Paragraphs>
  <Slides>8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Dotum</vt:lpstr>
      <vt:lpstr>Arial</vt:lpstr>
      <vt:lpstr>Calibri</vt:lpstr>
      <vt:lpstr>Gill Sans MT</vt:lpstr>
      <vt:lpstr>Gallery</vt:lpstr>
      <vt:lpstr>Factors Contributing to Prejudice</vt:lpstr>
      <vt:lpstr>How to End Prejudice?</vt:lpstr>
      <vt:lpstr>Messages in the Media for Children</vt:lpstr>
      <vt:lpstr>Children’s Toy Commercials</vt:lpstr>
      <vt:lpstr>PowerPoint Presentation</vt:lpstr>
      <vt:lpstr>PowerPoint Presentation</vt:lpstr>
      <vt:lpstr>PowerPoint Presentation</vt:lpstr>
      <vt:lpstr>How to End Prejudice?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McAndrew</dc:creator>
  <cp:lastModifiedBy>Frank McAndrew</cp:lastModifiedBy>
  <cp:revision>16</cp:revision>
  <dcterms:created xsi:type="dcterms:W3CDTF">2020-05-27T20:15:57Z</dcterms:created>
  <dcterms:modified xsi:type="dcterms:W3CDTF">2020-06-29T18:45:21Z</dcterms:modified>
</cp:coreProperties>
</file>