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550" r:id="rId2"/>
    <p:sldId id="551" r:id="rId3"/>
    <p:sldId id="568" r:id="rId4"/>
    <p:sldId id="553" r:id="rId5"/>
    <p:sldId id="552" r:id="rId6"/>
    <p:sldId id="569" r:id="rId7"/>
    <p:sldId id="465" r:id="rId8"/>
    <p:sldId id="466" r:id="rId9"/>
    <p:sldId id="5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3E309-0D3A-D24B-BF7E-7B4C9CAFC59D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F0435-C787-3647-931F-774903C3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1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9707-B470-C34B-94D4-0C15BF2C8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27D00-E121-264E-96A3-1BD80184A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5B582-B07F-2747-A8B7-D6A86899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49260-BC8A-7A4E-9E2D-D441389F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81FD1-96DB-2D41-A58A-93F94A68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9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251E-CF50-3C4F-9E00-A0C4DEA8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D055A-0162-1443-9EF2-E784E95AA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09C2-0955-6A4F-AABA-F97681FA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F3D4E-8243-F84E-9273-554FBC45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F9BCC-39B0-314E-9F16-473B6EE3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7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78ADF5-DD86-CC47-A69F-6F4EFEB31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322CC-5341-1A46-8022-DEBF74844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7C711-7734-B044-8034-F0B9BC3D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54862-51AE-BC49-9A32-04F6B3A4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0D9E-36D7-3D43-B9A4-76BEB5E0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9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19597-96C7-824F-A703-06090E4C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E16BE-1347-C24D-840E-97DA6784B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E76F-FF5F-3240-89DC-6C42AB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C576D-8EEB-7A46-BCD8-997AA112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01908-61C7-C34F-92BB-100EE165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D685-ECDD-E247-A63B-FBECA796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6EB6C-6803-2945-9E37-AE8475965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930B-E5E1-214A-8DE6-3A82F000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DC990-84CD-3F40-918D-BE20D0BC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4E8E4-2663-5040-BB41-59683A5A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D766-C01B-794D-836D-01C57442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738A-2B90-9244-9C32-1BD362066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BCD00-8089-404A-B68D-1F8A7771D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619DA-3648-5349-8F26-55B9E3FD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5D821-B53F-7842-B58C-F95A8965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6235A-8B33-4B40-B534-82C86670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6E1A-AAF3-D148-B1DA-D53DE8B87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EC02C-F2EB-AF4B-B570-658D9514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0AD7D-EEA7-A243-9928-95FC04DFB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05477-AD5F-9D47-94CF-F29AB71E2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D045E-1297-F84E-8E26-22BC95DAE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318B40-5C3F-CB4B-BCA4-3D93D7E9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1CE57-6C66-DD4C-8EF7-99963B70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7B739-C10B-AD4D-B296-97B888F9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5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4A29C-A5FF-F14B-895F-80FF19F4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5500C-3472-784B-8A8B-FC61F0BFE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EAC91-5CDF-9147-B896-199444C6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5BA30-FDDE-5C4C-8213-42211DA9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4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D05BC-CA39-B74E-B9B1-13591539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419D2-C756-FF4B-A359-97F25B31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F7872-D684-F944-8088-58E34382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2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8753-9D67-E64F-806F-D2E401B1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72963-D3EC-0641-912A-4835DC1FC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1D8AD-C042-F241-B8A5-CCFE41D76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31885-E34C-B14B-983A-6081D617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468AB-EA0F-7347-84AA-6B33B3B6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38B9C-99D4-4641-B12D-853CDDF6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1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31A2-26F3-2B46-B713-1485F824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94C5E8-6E83-8D45-A917-4D19B99C5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2677E-2B55-FD4D-AC99-C6049D237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AE52E-C51A-A64C-AE43-718EE6D2F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3F1BE-490C-0949-B8BA-1E21A8AC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8203-ACC0-BA49-B46B-49772805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8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155613-78B2-0741-8D86-982788D5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2D2D7-1D22-A647-A5CC-6AF382046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89903-C4E3-ED47-AFBF-0DA59D71B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FBD00-FC65-AA41-B45E-834DBD6D1E3F}" type="datetimeFigureOut">
              <a:rPr lang="en-US" smtClean="0"/>
              <a:t>5/12/20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9C2A-2ADB-E942-8415-8591F10BB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65952-E9A2-C047-A0FC-B4A3D3035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FF17-4287-6D47-B5A5-DE2AC0D8C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6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674A-A1EA-D848-B26B-6B183D042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36546" name="Picture 2" descr="Altruism.jpg">
            <a:extLst>
              <a:ext uri="{FF2B5EF4-FFF2-40B4-BE49-F238E27FC236}">
                <a16:creationId xmlns:a16="http://schemas.microsoft.com/office/drawing/2014/main" id="{9FA34B0C-287F-3546-9DC2-0C7D0C93B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43326"/>
            <a:ext cx="66484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3" descr="altruism-e1342399503797.jpg">
            <a:extLst>
              <a:ext uri="{FF2B5EF4-FFF2-40B4-BE49-F238E27FC236}">
                <a16:creationId xmlns:a16="http://schemas.microsoft.com/office/drawing/2014/main" id="{56593A98-31E5-6148-879C-F01BA2FE1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51816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2BFDAB-CDE1-0A41-A39C-8EACAB266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3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1"/>
    </mc:Choice>
    <mc:Fallback>
      <p:transition spd="slow" advTm="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3" descr="the-bystander-effect-online.png">
            <a:extLst>
              <a:ext uri="{FF2B5EF4-FFF2-40B4-BE49-F238E27FC236}">
                <a16:creationId xmlns:a16="http://schemas.microsoft.com/office/drawing/2014/main" id="{09B8407D-9246-B248-A9E1-D625D1831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533401"/>
            <a:ext cx="81407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A3E9D3-9B35-2A44-8AD6-A68BF755E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00"/>
    </mc:Choice>
    <mc:Fallback>
      <p:transition spd="slow" advTm="1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3" descr="the-bystander-effect-online.png">
            <a:extLst>
              <a:ext uri="{FF2B5EF4-FFF2-40B4-BE49-F238E27FC236}">
                <a16:creationId xmlns:a16="http://schemas.microsoft.com/office/drawing/2014/main" id="{E29B3FBA-AD22-5740-BF5F-889C6D420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0"/>
            <a:ext cx="8140700" cy="432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2983E4-33F7-AC42-92F5-0DEFF753F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50" y="4055126"/>
            <a:ext cx="7010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Diffusion of Responsibility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Pluralistic Ignorance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Fear of Looking Foolish in front of others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039267-5831-7345-8ABD-B7BB8E4B7F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53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496"/>
    </mc:Choice>
    <mc:Fallback>
      <p:transition spd="slow" advTm="19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1" descr="12_article_graphic_kitty_genovese.jpg">
            <a:extLst>
              <a:ext uri="{FF2B5EF4-FFF2-40B4-BE49-F238E27FC236}">
                <a16:creationId xmlns:a16="http://schemas.microsoft.com/office/drawing/2014/main" id="{670C46C6-D7F6-E64E-8BA9-38D22F2D1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93" y="945614"/>
            <a:ext cx="77962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4FE0E-84D1-0E4B-9828-DFC53BD7B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152" y="4964936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Apathy?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25499-2672-3348-AE68-557D8058C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055" y="4964936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Not a likely explanation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9F77BE-6A1E-5547-87AC-7C5D345F17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17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30"/>
    </mc:Choice>
    <mc:Fallback>
      <p:transition spd="slow" advTm="248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1" descr="bystander-effect.jpg">
            <a:extLst>
              <a:ext uri="{FF2B5EF4-FFF2-40B4-BE49-F238E27FC236}">
                <a16:creationId xmlns:a16="http://schemas.microsoft.com/office/drawing/2014/main" id="{A3A55F80-47B8-5246-B6D1-A5FACD68F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83A606-BEED-DB4F-AAB4-6C57F906D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5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36"/>
    </mc:Choice>
    <mc:Fallback>
      <p:transition spd="slow" advTm="2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06BC-2026-564A-9313-88314789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Smoke-Filled Room Study</a:t>
            </a:r>
          </a:p>
        </p:txBody>
      </p:sp>
      <p:pic>
        <p:nvPicPr>
          <p:cNvPr id="243714" name="Picture 2" descr="psychology-behaviour-experiments-1-5a1d299ac6101__700.jpg">
            <a:extLst>
              <a:ext uri="{FF2B5EF4-FFF2-40B4-BE49-F238E27FC236}">
                <a16:creationId xmlns:a16="http://schemas.microsoft.com/office/drawing/2014/main" id="{EB6C54C6-DBE6-D948-96BA-7D7CF1BE0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1143000"/>
            <a:ext cx="70358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9147CE-4464-7845-8513-1EE2A492C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77"/>
    </mc:Choice>
    <mc:Fallback>
      <p:transition spd="slow" advTm="20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E3E48110-59A2-404B-AF08-DDCFBE31B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514" y="121251"/>
            <a:ext cx="5804971" cy="1325563"/>
          </a:xfrm>
        </p:spPr>
        <p:txBody>
          <a:bodyPr/>
          <a:lstStyle/>
          <a:p>
            <a:pPr>
              <a:defRPr/>
            </a:pP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Lady in Distress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Study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CD52C-9EA8-CB49-AC6D-458B7EAAC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157" y="2247508"/>
            <a:ext cx="5547911" cy="2362984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Alone = 70%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Two Friends = 70%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 Naïve Strangers = 40%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With Passive Confederate = 7%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A97FD1-406E-1F40-AB9D-1AB7B47AB8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52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17"/>
    </mc:Choice>
    <mc:Fallback>
      <p:transition spd="slow" advTm="28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7">
            <a:extLst>
              <a:ext uri="{FF2B5EF4-FFF2-40B4-BE49-F238E27FC236}">
                <a16:creationId xmlns:a16="http://schemas.microsoft.com/office/drawing/2014/main" id="{EBA5B8D4-C650-BB42-BEE6-66B9F478F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Epileptic Seizure Study: Results </a:t>
            </a:r>
          </a:p>
        </p:txBody>
      </p:sp>
      <p:sp>
        <p:nvSpPr>
          <p:cNvPr id="245762" name="TextBox 8">
            <a:extLst>
              <a:ext uri="{FF2B5EF4-FFF2-40B4-BE49-F238E27FC236}">
                <a16:creationId xmlns:a16="http://schemas.microsoft.com/office/drawing/2014/main" id="{89450D6D-90B1-5946-8571-6986CFF25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8120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GROUP SIZE</a:t>
            </a:r>
          </a:p>
        </p:txBody>
      </p:sp>
      <p:sp>
        <p:nvSpPr>
          <p:cNvPr id="245763" name="TextBox 9">
            <a:extLst>
              <a:ext uri="{FF2B5EF4-FFF2-40B4-BE49-F238E27FC236}">
                <a16:creationId xmlns:a16="http://schemas.microsoft.com/office/drawing/2014/main" id="{52E404CB-5A10-724E-96AF-9CFE63AD2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1752601"/>
            <a:ext cx="1967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Percent helping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By end of seizure</a:t>
            </a:r>
          </a:p>
        </p:txBody>
      </p:sp>
      <p:sp>
        <p:nvSpPr>
          <p:cNvPr id="245764" name="TextBox 10">
            <a:extLst>
              <a:ext uri="{FF2B5EF4-FFF2-40B4-BE49-F238E27FC236}">
                <a16:creationId xmlns:a16="http://schemas.microsoft.com/office/drawing/2014/main" id="{8E5342F0-6926-EB4D-9CD7-D3901DF6D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760539"/>
            <a:ext cx="14927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Percent ever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responding</a:t>
            </a:r>
          </a:p>
        </p:txBody>
      </p:sp>
      <p:sp>
        <p:nvSpPr>
          <p:cNvPr id="245765" name="TextBox 11">
            <a:extLst>
              <a:ext uri="{FF2B5EF4-FFF2-40B4-BE49-F238E27FC236}">
                <a16:creationId xmlns:a16="http://schemas.microsoft.com/office/drawing/2014/main" id="{9C31B72A-889A-6D4A-A7AF-12B24A604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1" y="1752601"/>
            <a:ext cx="1539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Average time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of response</a:t>
            </a:r>
          </a:p>
        </p:txBody>
      </p:sp>
      <p:sp>
        <p:nvSpPr>
          <p:cNvPr id="245766" name="TextBox 12">
            <a:extLst>
              <a:ext uri="{FF2B5EF4-FFF2-40B4-BE49-F238E27FC236}">
                <a16:creationId xmlns:a16="http://schemas.microsoft.com/office/drawing/2014/main" id="{AB707816-A6E5-1B4C-8DEA-73516306B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2819401"/>
            <a:ext cx="1995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             2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(Subject + Victim)</a:t>
            </a:r>
          </a:p>
        </p:txBody>
      </p:sp>
      <p:sp>
        <p:nvSpPr>
          <p:cNvPr id="245767" name="TextBox 13">
            <a:extLst>
              <a:ext uri="{FF2B5EF4-FFF2-40B4-BE49-F238E27FC236}">
                <a16:creationId xmlns:a16="http://schemas.microsoft.com/office/drawing/2014/main" id="{44468625-868C-474C-A4B2-5DE8BF00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3733801"/>
            <a:ext cx="25401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                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(Sub. + Victim + Other)</a:t>
            </a:r>
          </a:p>
        </p:txBody>
      </p:sp>
      <p:sp>
        <p:nvSpPr>
          <p:cNvPr id="245768" name="TextBox 14">
            <a:extLst>
              <a:ext uri="{FF2B5EF4-FFF2-40B4-BE49-F238E27FC236}">
                <a16:creationId xmlns:a16="http://schemas.microsoft.com/office/drawing/2014/main" id="{4B4C9345-B768-FD4D-9D30-D5DE361D8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4876801"/>
            <a:ext cx="2847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                  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(Sub. + Victim + 4 Others)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2D8DA6-224B-A943-BE29-FF0C28E81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95790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85%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824EFB-A654-D447-9130-1D0A88753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472" y="2954919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F24993-DC6C-994F-8A14-3E88332C1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039" y="2957900"/>
            <a:ext cx="198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   52 seconds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56CE15-5734-6D43-8E84-6112F237E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1" y="387230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62%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153BB4-D735-E440-A5F9-5F8816E96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7230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85%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473EAE-2FCD-B045-AF70-5DBC91E6E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1" y="3872132"/>
            <a:ext cx="1364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93 seconds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B1B417-F579-174D-8B29-4645DBEB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015300"/>
            <a:ext cx="710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31%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B74B94-A5D7-E44F-943E-EDA8B57C9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01530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62%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6B905D-A019-AA4D-84F0-B7CDB1B87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965" y="5015300"/>
            <a:ext cx="1492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166 seconds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A29831-065E-EE41-B6BF-584F4FA41A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09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354"/>
    </mc:Choice>
    <mc:Fallback>
      <p:transition spd="slow" advTm="32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3" descr="the-bystander-effect-online.png">
            <a:extLst>
              <a:ext uri="{FF2B5EF4-FFF2-40B4-BE49-F238E27FC236}">
                <a16:creationId xmlns:a16="http://schemas.microsoft.com/office/drawing/2014/main" id="{09B8407D-9246-B248-A9E1-D625D1831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533401"/>
            <a:ext cx="81407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911D6B-ED58-0848-A54F-CFF157716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4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49"/>
    </mc:Choice>
    <mc:Fallback>
      <p:transition spd="slow" advTm="16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3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13.7|8.8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2.7|7.7|6.8|20.5|5.8|7.8|15|3.6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117</Words>
  <Application>Microsoft Macintosh PowerPoint</Application>
  <PresentationFormat>Widescreen</PresentationFormat>
  <Paragraphs>36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Smoke-Filled Room Study</vt:lpstr>
      <vt:lpstr>“Lady in Distress” Study</vt:lpstr>
      <vt:lpstr>Epileptic Seizure Study: Results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6</cp:revision>
  <dcterms:created xsi:type="dcterms:W3CDTF">2020-05-10T21:36:20Z</dcterms:created>
  <dcterms:modified xsi:type="dcterms:W3CDTF">2020-05-12T20:06:24Z</dcterms:modified>
</cp:coreProperties>
</file>