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567" r:id="rId2"/>
    <p:sldId id="570" r:id="rId3"/>
    <p:sldId id="571" r:id="rId4"/>
    <p:sldId id="572" r:id="rId5"/>
    <p:sldId id="573" r:id="rId6"/>
    <p:sldId id="574" r:id="rId7"/>
    <p:sldId id="575" r:id="rId8"/>
    <p:sldId id="576" r:id="rId9"/>
    <p:sldId id="577" r:id="rId10"/>
    <p:sldId id="578" r:id="rId11"/>
    <p:sldId id="569" r:id="rId12"/>
    <p:sldId id="579" r:id="rId13"/>
    <p:sldId id="516" r:id="rId14"/>
    <p:sldId id="517" r:id="rId15"/>
    <p:sldId id="568" r:id="rId16"/>
    <p:sldId id="51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78"/>
  </p:normalViewPr>
  <p:slideViewPr>
    <p:cSldViewPr snapToGrid="0" snapToObjects="1">
      <p:cViewPr varScale="1">
        <p:scale>
          <a:sx n="116" d="100"/>
          <a:sy n="116" d="100"/>
        </p:scale>
        <p:origin x="41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375D3-A8B3-BF41-ACF5-F670640F5B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9E7800-F9F7-CB4B-9184-8757A6EE79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A316FA-14B1-E547-8759-04B5369F9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95377-2FDF-1345-AE47-E69D5412E7F8}" type="datetimeFigureOut">
              <a:rPr lang="en-US" smtClean="0"/>
              <a:t>4/14/20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1290A1-BC67-B64B-8CF7-E8C4BC673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69DED0-6ADA-D249-9A7E-6B00D779C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E4BCC-63ED-DA41-8FD5-87165EE49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534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0C9D2-62C8-824B-8CBC-0FA53C2B0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44424B-5544-894F-A078-20325F7358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A81A09-4DD8-1B47-A6E9-263D7A235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95377-2FDF-1345-AE47-E69D5412E7F8}" type="datetimeFigureOut">
              <a:rPr lang="en-US" smtClean="0"/>
              <a:t>4/14/20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452418-CDA7-F449-B202-905C5E74C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679D7-4287-B345-9FA7-D3748F81F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E4BCC-63ED-DA41-8FD5-87165EE49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304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FA58BB-1449-724A-A622-55856975BA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CD362A-9F17-7145-982C-79965DDC1D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F520D9-9631-0646-80C3-EDC280E89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95377-2FDF-1345-AE47-E69D5412E7F8}" type="datetimeFigureOut">
              <a:rPr lang="en-US" smtClean="0"/>
              <a:t>4/14/20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65A426-D696-6648-92CA-940334FFA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662A35-73BB-1E4E-A474-C42290EB9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E4BCC-63ED-DA41-8FD5-87165EE49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68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30DC8-5E86-C34F-97B2-CB55B6C4D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E83F08-63D3-5E44-BFEE-6CEB59AAB8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954CFB-3DEC-774C-81B6-C2BAD969D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95377-2FDF-1345-AE47-E69D5412E7F8}" type="datetimeFigureOut">
              <a:rPr lang="en-US" smtClean="0"/>
              <a:t>4/14/20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9BD0C5-6A48-0C41-A73B-08CACE4BD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743381-B187-C044-B917-2B4D464E2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E4BCC-63ED-DA41-8FD5-87165EE49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930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3FD0A-149D-9944-A01F-97571F8E0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BDC05B-9122-BC4C-A32D-3A4608D570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C10302-9A14-7C47-A993-3B649575F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95377-2FDF-1345-AE47-E69D5412E7F8}" type="datetimeFigureOut">
              <a:rPr lang="en-US" smtClean="0"/>
              <a:t>4/14/20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35592-7974-984B-B991-A06DF99F1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DA40D7-8EA8-8A46-A43E-1B6DE6557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E4BCC-63ED-DA41-8FD5-87165EE49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593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73C0C-1F77-C748-BA5E-8A887B30B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8EC398-E40E-5049-83C8-2BE36ED614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EB475A-B402-C842-87FF-B155C73BA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8F672D-6CE2-6F4D-A3A7-CB9D7A6B1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95377-2FDF-1345-AE47-E69D5412E7F8}" type="datetimeFigureOut">
              <a:rPr lang="en-US" smtClean="0"/>
              <a:t>4/14/20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34616A-2492-C846-8AEF-A2E649086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FD5A7D-195E-284E-A18D-EF39BF6C9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E4BCC-63ED-DA41-8FD5-87165EE49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523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38FF5-D214-6A4E-8C4B-154DB8346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CC58D7-2C39-9F4B-B9AF-6DA188A7F7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7BFF8B-AA9D-D443-A437-43288B1084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33263A-8A03-264E-B80A-19370C600F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5BC7AA-8787-8A4E-97FE-E460048B49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6C9FAC-D01B-0E45-927B-391A84648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95377-2FDF-1345-AE47-E69D5412E7F8}" type="datetimeFigureOut">
              <a:rPr lang="en-US" smtClean="0"/>
              <a:t>4/14/20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37E50D-647B-9D47-A630-3FC94F5A9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521304-3DD9-F242-BB0E-E49F07ECD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E4BCC-63ED-DA41-8FD5-87165EE49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678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67005-E91F-8646-A9A0-61D5D5F28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41D8AC-C34F-CB4E-B5DD-8B20A0B35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95377-2FDF-1345-AE47-E69D5412E7F8}" type="datetimeFigureOut">
              <a:rPr lang="en-US" smtClean="0"/>
              <a:t>4/14/20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F5749B-F9FA-1540-8801-07DAC99CC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845586-C7DF-BB4A-B651-9059AA63F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E4BCC-63ED-DA41-8FD5-87165EE49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874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87BE7C-EB4E-ED49-ACB5-DA1F70068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95377-2FDF-1345-AE47-E69D5412E7F8}" type="datetimeFigureOut">
              <a:rPr lang="en-US" smtClean="0"/>
              <a:t>4/14/20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A1CFD2-9AA4-9B42-BF30-C439DC031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186DB1-109E-E54F-B81D-C5DB179E4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E4BCC-63ED-DA41-8FD5-87165EE49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168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31F3C-AC1E-C641-A976-A43B051D8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BAF38-3880-E74A-B08C-72ABEFD2C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792D32-D251-9E40-B957-90989055A2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233A9A-9844-7F43-946C-F22A2BC79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95377-2FDF-1345-AE47-E69D5412E7F8}" type="datetimeFigureOut">
              <a:rPr lang="en-US" smtClean="0"/>
              <a:t>4/14/20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BC0AD0-07B7-BC44-B22D-1591B19D5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7807D3-4805-D546-B3D4-23148C7A9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E4BCC-63ED-DA41-8FD5-87165EE49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295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D8BFB-468C-7F49-BC6E-876C9CEFE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F407B3-83B6-A640-BB27-591EEF382A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9FD958-2453-B640-928D-A7180E99CB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D8960B-B5EB-B344-8EF7-4D04F4626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95377-2FDF-1345-AE47-E69D5412E7F8}" type="datetimeFigureOut">
              <a:rPr lang="en-US" smtClean="0"/>
              <a:t>4/14/20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B1DF08-6C8C-AC41-8791-23A1AA82C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2692E1-D2DF-F54D-A856-8DDFB1C61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E4BCC-63ED-DA41-8FD5-87165EE49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188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A94A3A-4FB2-814F-9718-69E69B85C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570FC4-CCFE-C547-B006-DB9C80BE24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8BAD10-5809-BC40-A20C-C265150FA5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795377-2FDF-1345-AE47-E69D5412E7F8}" type="datetimeFigureOut">
              <a:rPr lang="en-US" smtClean="0"/>
              <a:t>4/14/20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CF1C5D-0050-E944-B0C3-11DD94309E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01627D-F216-A04F-B735-711D03E1EE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E4BCC-63ED-DA41-8FD5-87165EE49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073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youtube.com/watch?v=8E1YjIHMxAs" TargetMode="Externa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75452-0628-9645-87D9-87B527EAC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6324" y="64265"/>
            <a:ext cx="7499350" cy="1143000"/>
          </a:xfrm>
        </p:spPr>
        <p:txBody>
          <a:bodyPr/>
          <a:lstStyle/>
          <a:p>
            <a:pPr>
              <a:defRPr/>
            </a:pPr>
            <a:r>
              <a:rPr lang="en-US" altLang="en-US" sz="39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Reading Emotions in other People</a:t>
            </a:r>
          </a:p>
        </p:txBody>
      </p:sp>
      <p:pic>
        <p:nvPicPr>
          <p:cNvPr id="254978" name="Picture 2" descr="People-with-anxiety-disorders.jpg">
            <a:extLst>
              <a:ext uri="{FF2B5EF4-FFF2-40B4-BE49-F238E27FC236}">
                <a16:creationId xmlns:a16="http://schemas.microsoft.com/office/drawing/2014/main" id="{6309DA34-9582-6C4F-AC06-AD0F5363A1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037" y="1207265"/>
            <a:ext cx="7781925" cy="519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07582A2-AED6-5E45-A13B-F8FA0B5A42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996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678"/>
    </mc:Choice>
    <mc:Fallback>
      <p:transition spd="slow" advTm="626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847DA-BEB9-0C41-A45E-F16410F7B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6237" y="89703"/>
            <a:ext cx="8779525" cy="1325563"/>
          </a:xfrm>
        </p:spPr>
        <p:txBody>
          <a:bodyPr/>
          <a:lstStyle/>
          <a:p>
            <a:r>
              <a:rPr lang="en-US" dirty="0"/>
              <a:t>Facial Expression in People Born Blind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E86884-956E-284C-A6A8-35A7104CDC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1776" y="1075136"/>
            <a:ext cx="7368448" cy="523159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81877CC-BDF6-D34C-ACCB-151D1A0491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229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822"/>
    </mc:Choice>
    <mc:Fallback>
      <p:transition spd="slow" advTm="58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1A7BF-440E-6446-BE1B-9BE7B1C78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8180" y="0"/>
            <a:ext cx="3204990" cy="989949"/>
          </a:xfrm>
        </p:spPr>
        <p:txBody>
          <a:bodyPr/>
          <a:lstStyle/>
          <a:p>
            <a:r>
              <a:rPr lang="en-US" dirty="0"/>
              <a:t>Display Rules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38D73A-D382-EC4D-B652-4AD1430FBD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418" y="767390"/>
            <a:ext cx="10463163" cy="589102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EC4BDF8-EDC9-404D-9B56-7C1F6D752C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255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901"/>
    </mc:Choice>
    <mc:Fallback>
      <p:transition spd="slow" advTm="116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104F5-F0DC-B343-ABE3-8BF3F3711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Example of a “Display Rules” Study:</a:t>
            </a:r>
            <a:br>
              <a:rPr lang="en-US" dirty="0"/>
            </a:br>
            <a:r>
              <a:rPr lang="en-US" dirty="0"/>
              <a:t>Japanese vs. American Facial Expressions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1E042C-0C18-4048-B66A-1256AAAAE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1202" y="1690688"/>
            <a:ext cx="7209595" cy="5136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7960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76F04-1685-C040-B19F-72E4CD7E6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9993" y="31312"/>
            <a:ext cx="7499350" cy="1143000"/>
          </a:xfrm>
        </p:spPr>
        <p:txBody>
          <a:bodyPr/>
          <a:lstStyle/>
          <a:p>
            <a:pPr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Seven Basic Facial Expressions of Emotion</a:t>
            </a:r>
          </a:p>
        </p:txBody>
      </p:sp>
      <p:pic>
        <p:nvPicPr>
          <p:cNvPr id="256002" name="Picture 2" descr="PSA-2011-05-matsumoto-fig1_tcm7-115934.jpg">
            <a:extLst>
              <a:ext uri="{FF2B5EF4-FFF2-40B4-BE49-F238E27FC236}">
                <a16:creationId xmlns:a16="http://schemas.microsoft.com/office/drawing/2014/main" id="{6DAA8C22-1CB6-7349-96BE-FA721A46E7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656" y="1174312"/>
            <a:ext cx="7786687" cy="501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5133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F672F-94FE-5741-BDEA-441A5A778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6325" y="240035"/>
            <a:ext cx="7499350" cy="1143000"/>
          </a:xfrm>
        </p:spPr>
        <p:txBody>
          <a:bodyPr/>
          <a:lstStyle/>
          <a:p>
            <a:pPr>
              <a:defRPr/>
            </a:pPr>
            <a:r>
              <a:rPr lang="en-US" altLang="en-US" sz="39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Basic Facial Expressions of Emotion</a:t>
            </a:r>
          </a:p>
        </p:txBody>
      </p:sp>
      <p:pic>
        <p:nvPicPr>
          <p:cNvPr id="257026" name="Picture 2" descr="expression-explanation-v2-compatibility-mode4_0001.png">
            <a:hlinkClick r:id="rId2"/>
            <a:extLst>
              <a:ext uri="{FF2B5EF4-FFF2-40B4-BE49-F238E27FC236}">
                <a16:creationId xmlns:a16="http://schemas.microsoft.com/office/drawing/2014/main" id="{CF714E2A-F0DE-F24D-85E5-F7C9EE095D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581" y="1104230"/>
            <a:ext cx="8520696" cy="480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36263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8A145-ECCB-444C-955F-BC9094989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D19757-BCF6-0E4A-88C6-B52B5C81E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134" y="119949"/>
            <a:ext cx="8967731" cy="671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5551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A4BACF8-FFE1-884F-B6BD-6A6B742AC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Facial </a:t>
            </a:r>
            <a:r>
              <a:rPr lang="ja-JP" alt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“</a:t>
            </a:r>
            <a:r>
              <a:rPr lang="en-US" altLang="ja-JP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Management</a:t>
            </a:r>
            <a:r>
              <a:rPr lang="ja-JP" alt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”</a:t>
            </a:r>
            <a:r>
              <a:rPr lang="en-US" altLang="ja-JP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 Techniques</a:t>
            </a:r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  <a:ea typeface="ＭＳ Ｐゴシック" panose="020B0600070205080204" pitchFamily="34" charset="-128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55CF0C-2676-AC44-939D-4B8B1C022D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Qualifying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Quickly follow one expression with another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Modulating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Adjust intensity of expression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Falsifying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Outright faking or covering up</a:t>
            </a:r>
          </a:p>
        </p:txBody>
      </p:sp>
    </p:spTree>
    <p:extLst>
      <p:ext uri="{BB962C8B-B14F-4D97-AF65-F5344CB8AC3E}">
        <p14:creationId xmlns:p14="http://schemas.microsoft.com/office/powerpoint/2010/main" val="2931001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45D53-883C-F744-8BC7-7758CB116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737"/>
            <a:ext cx="10515600" cy="1325563"/>
          </a:xfrm>
        </p:spPr>
        <p:txBody>
          <a:bodyPr/>
          <a:lstStyle/>
          <a:p>
            <a:r>
              <a:rPr lang="en-US" dirty="0"/>
              <a:t>How Do We Know that Facial Expressions are Universal and Innate?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784490-253B-724E-8F54-BB73A89E56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021" y="1531495"/>
            <a:ext cx="9673958" cy="508573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2199057-23E2-C348-9D1C-6E417C8D99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296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885"/>
    </mc:Choice>
    <mc:Fallback>
      <p:transition spd="slow" advTm="628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FE1FD-0605-BF46-825C-36499BAE5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1225" y="89703"/>
            <a:ext cx="5529549" cy="1325563"/>
          </a:xfrm>
        </p:spPr>
        <p:txBody>
          <a:bodyPr/>
          <a:lstStyle/>
          <a:p>
            <a:r>
              <a:rPr lang="en-US" dirty="0"/>
              <a:t>Cross-Cultural Similarity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99F83B-544D-F345-9FE8-4079F1F356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6872" y="1300679"/>
            <a:ext cx="9238256" cy="519651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BF262CF-D4C1-DA47-94AA-430E798CBE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766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333"/>
    </mc:Choice>
    <mc:Fallback>
      <p:transition spd="slow" advTm="73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B00E2-1932-5741-A7A1-3B8F535D6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9620" y="0"/>
            <a:ext cx="6972759" cy="978933"/>
          </a:xfrm>
        </p:spPr>
        <p:txBody>
          <a:bodyPr>
            <a:normAutofit fontScale="90000"/>
          </a:bodyPr>
          <a:lstStyle/>
          <a:p>
            <a:r>
              <a:rPr lang="en-US" dirty="0"/>
              <a:t>Studies on Non-Human Primates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E0DFE3-96B2-684C-96BD-BC02DC0DF2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5999" y="978933"/>
            <a:ext cx="7620000" cy="53086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73A5CF8-B285-CA4A-B038-111D54C34B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621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201"/>
    </mc:Choice>
    <mc:Fallback>
      <p:transition spd="slow" advTm="322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B00E2-1932-5741-A7A1-3B8F535D6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9620" y="0"/>
            <a:ext cx="6972759" cy="978933"/>
          </a:xfrm>
        </p:spPr>
        <p:txBody>
          <a:bodyPr>
            <a:normAutofit fontScale="90000"/>
          </a:bodyPr>
          <a:lstStyle/>
          <a:p>
            <a:r>
              <a:rPr lang="en-US" dirty="0"/>
              <a:t>Studies on Non-Human Primates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AD348A-A77D-A14E-B89C-F96948E985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1413" y="988535"/>
            <a:ext cx="7826238" cy="547836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8913472-08E3-B347-AE89-8FFAB60A65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030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374"/>
    </mc:Choice>
    <mc:Fallback>
      <p:transition spd="slow" advTm="333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0F0C1-5727-6743-B486-110203EBD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4622" y="93645"/>
            <a:ext cx="7622753" cy="1325563"/>
          </a:xfrm>
        </p:spPr>
        <p:txBody>
          <a:bodyPr/>
          <a:lstStyle/>
          <a:p>
            <a:r>
              <a:rPr lang="en-US" dirty="0"/>
              <a:t>Studies on Non-Human Primates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B0037D-9E02-3649-99FA-4B57FF4D71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753" y="1419208"/>
            <a:ext cx="11682493" cy="515537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BD2A131-6335-D842-8993-429ED88CA5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244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300"/>
    </mc:Choice>
    <mc:Fallback>
      <p:transition spd="slow" advTm="17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0F0C1-5727-6743-B486-110203EBD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4622" y="93645"/>
            <a:ext cx="7622753" cy="1325563"/>
          </a:xfrm>
        </p:spPr>
        <p:txBody>
          <a:bodyPr/>
          <a:lstStyle/>
          <a:p>
            <a:r>
              <a:rPr lang="en-US" dirty="0"/>
              <a:t>Studies on Non-Human Primates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B75BE0-7640-CA4C-9348-B4FA30C63A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749" y="1231329"/>
            <a:ext cx="10660502" cy="5301671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FC8845B-F436-A148-B594-DDF1D9C201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822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98"/>
    </mc:Choice>
    <mc:Fallback>
      <p:transition spd="slow" advTm="13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0F0C1-5727-6743-B486-110203EBD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4622" y="93645"/>
            <a:ext cx="7622753" cy="1325563"/>
          </a:xfrm>
        </p:spPr>
        <p:txBody>
          <a:bodyPr/>
          <a:lstStyle/>
          <a:p>
            <a:r>
              <a:rPr lang="en-US" dirty="0"/>
              <a:t>Studies on Non-Human Primates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67E231-AB66-C74D-8A46-2157E95020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190" y="1135349"/>
            <a:ext cx="10701620" cy="552942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D22CA98-CEF6-844C-9FDF-B20D09633D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690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027"/>
    </mc:Choice>
    <mc:Fallback>
      <p:transition spd="slow" advTm="160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0F0C1-5727-6743-B486-110203EBD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4623" y="181780"/>
            <a:ext cx="7622753" cy="1325563"/>
          </a:xfrm>
        </p:spPr>
        <p:txBody>
          <a:bodyPr/>
          <a:lstStyle/>
          <a:p>
            <a:r>
              <a:rPr lang="en-US" dirty="0"/>
              <a:t>Studies on Non-Human Primates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846446-53E2-994F-B0F1-3F7E1A1738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87" y="1713498"/>
            <a:ext cx="12086487" cy="343100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588EA27-7537-1343-849A-1EE782A226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507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806"/>
    </mc:Choice>
    <mc:Fallback>
      <p:transition spd="slow" advTm="16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102</Words>
  <Application>Microsoft Macintosh PowerPoint</Application>
  <PresentationFormat>Widescreen</PresentationFormat>
  <Paragraphs>21</Paragraphs>
  <Slides>16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Reading Emotions in other People</vt:lpstr>
      <vt:lpstr>How Do We Know that Facial Expressions are Universal and Innate?</vt:lpstr>
      <vt:lpstr>Cross-Cultural Similarity</vt:lpstr>
      <vt:lpstr>Studies on Non-Human Primates</vt:lpstr>
      <vt:lpstr>Studies on Non-Human Primates</vt:lpstr>
      <vt:lpstr>Studies on Non-Human Primates</vt:lpstr>
      <vt:lpstr>Studies on Non-Human Primates</vt:lpstr>
      <vt:lpstr>Studies on Non-Human Primates</vt:lpstr>
      <vt:lpstr>Studies on Non-Human Primates</vt:lpstr>
      <vt:lpstr>Facial Expression in People Born Blind</vt:lpstr>
      <vt:lpstr>Display Rules</vt:lpstr>
      <vt:lpstr>An Example of a “Display Rules” Study: Japanese vs. American Facial Expressions</vt:lpstr>
      <vt:lpstr>Seven Basic Facial Expressions of Emotion</vt:lpstr>
      <vt:lpstr>Basic Facial Expressions of Emotion</vt:lpstr>
      <vt:lpstr>PowerPoint Presentation</vt:lpstr>
      <vt:lpstr>Facial “Management” Techniques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Frank McAndrew</dc:creator>
  <cp:lastModifiedBy>Frank McAndrew</cp:lastModifiedBy>
  <cp:revision>9</cp:revision>
  <dcterms:created xsi:type="dcterms:W3CDTF">2020-04-14T18:06:24Z</dcterms:created>
  <dcterms:modified xsi:type="dcterms:W3CDTF">2020-04-14T20:48:52Z</dcterms:modified>
</cp:coreProperties>
</file>