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sldIdLst>
    <p:sldId id="522" r:id="rId2"/>
    <p:sldId id="708" r:id="rId3"/>
    <p:sldId id="711" r:id="rId4"/>
    <p:sldId id="712" r:id="rId5"/>
    <p:sldId id="713" r:id="rId6"/>
    <p:sldId id="523" r:id="rId7"/>
    <p:sldId id="52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6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6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8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5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8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5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2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5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3AD2-BC35-3047-BF74-59FD76A2C9DF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C91B60-E216-6547-9EA4-015B4FCF9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6F212E73-A5AD-3F44-A1AD-DF865C65C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73" y="189895"/>
            <a:ext cx="52578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What is a Group?</a:t>
            </a:r>
            <a:b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Two or more individuals who -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315FA-8C76-6B41-A33C-2CF991D9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106" y="0"/>
            <a:ext cx="4038494" cy="201644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Have a sense of belonging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Interdependent Fates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Interaction among the members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Shared norms and goals</a:t>
            </a:r>
          </a:p>
        </p:txBody>
      </p:sp>
      <p:sp>
        <p:nvSpPr>
          <p:cNvPr id="338948" name="Slide Number Placeholder 5">
            <a:extLst>
              <a:ext uri="{FF2B5EF4-FFF2-40B4-BE49-F238E27FC236}">
                <a16:creationId xmlns:a16="http://schemas.microsoft.com/office/drawing/2014/main" id="{0B839B0C-1FCA-9747-A53C-032087B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4B020F-C913-A64F-B7DE-B4B4ACD56F77}" type="slidenum">
              <a:rPr lang="en-US" altLang="en-US" sz="1100">
                <a:solidFill>
                  <a:srgbClr val="7F7F7F"/>
                </a:solidFill>
              </a:rPr>
              <a:pPr eaLnBrk="1" hangingPunct="1"/>
              <a:t>1</a:t>
            </a:fld>
            <a:endParaRPr lang="en-US" altLang="en-US" sz="1100">
              <a:solidFill>
                <a:srgbClr val="7F7F7F"/>
              </a:solidFill>
            </a:endParaRPr>
          </a:p>
        </p:txBody>
      </p:sp>
      <p:pic>
        <p:nvPicPr>
          <p:cNvPr id="338949" name="Picture 1" descr="groups.jpg">
            <a:extLst>
              <a:ext uri="{FF2B5EF4-FFF2-40B4-BE49-F238E27FC236}">
                <a16:creationId xmlns:a16="http://schemas.microsoft.com/office/drawing/2014/main" id="{7BD8B131-EBD3-7340-B531-ADF14AC7B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69" y="1914526"/>
            <a:ext cx="5390461" cy="40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6276E0-9F88-8140-8FE4-2793D940EC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00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600"/>
    </mc:Choice>
    <mc:Fallback>
      <p:transition spd="slow" advTm="15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itle 3">
            <a:extLst>
              <a:ext uri="{FF2B5EF4-FFF2-40B4-BE49-F238E27FC236}">
                <a16:creationId xmlns:a16="http://schemas.microsoft.com/office/drawing/2014/main" id="{2A490E7C-CB07-F945-A1B2-964D57A7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8" y="1112992"/>
            <a:ext cx="4222108" cy="59462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Group Structure</a:t>
            </a:r>
          </a:p>
        </p:txBody>
      </p:sp>
      <p:pic>
        <p:nvPicPr>
          <p:cNvPr id="339971" name="Picture 4" descr="group-structure(5).jpg">
            <a:extLst>
              <a:ext uri="{FF2B5EF4-FFF2-40B4-BE49-F238E27FC236}">
                <a16:creationId xmlns:a16="http://schemas.microsoft.com/office/drawing/2014/main" id="{D7D7B463-23EB-2A47-8010-2AB1DB6D2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31" y="165541"/>
            <a:ext cx="5558010" cy="555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41D577-6A84-6040-9EA1-03BE22B37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10"/>
    </mc:Choice>
    <mc:Fallback>
      <p:transition spd="slow" advTm="36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itle 3">
            <a:extLst>
              <a:ext uri="{FF2B5EF4-FFF2-40B4-BE49-F238E27FC236}">
                <a16:creationId xmlns:a16="http://schemas.microsoft.com/office/drawing/2014/main" id="{1D79B8FA-017D-E24B-A8AE-DBCC0AB7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Groups Have Formal &amp; Informal Structures</a:t>
            </a:r>
          </a:p>
        </p:txBody>
      </p:sp>
      <p:pic>
        <p:nvPicPr>
          <p:cNvPr id="340995" name="Picture 1" descr="644c6e2d75728ea46e3e39f027cf4220.gif">
            <a:extLst>
              <a:ext uri="{FF2B5EF4-FFF2-40B4-BE49-F238E27FC236}">
                <a16:creationId xmlns:a16="http://schemas.microsoft.com/office/drawing/2014/main" id="{9CC1CC27-DB5A-0047-8E25-BF4EE38C5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1926554"/>
            <a:ext cx="3890334" cy="41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6" name="TextBox 2">
            <a:extLst>
              <a:ext uri="{FF2B5EF4-FFF2-40B4-BE49-F238E27FC236}">
                <a16:creationId xmlns:a16="http://schemas.microsoft.com/office/drawing/2014/main" id="{F4D52C11-2DE6-614A-BFE0-4E4C7B26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110" y="3697917"/>
            <a:ext cx="214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Sociogram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1C1B48-46B6-E140-81BD-C5D2FFD38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65"/>
    </mc:Choice>
    <mc:Fallback>
      <p:transition spd="slow" advTm="29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itle 3">
            <a:extLst>
              <a:ext uri="{FF2B5EF4-FFF2-40B4-BE49-F238E27FC236}">
                <a16:creationId xmlns:a16="http://schemas.microsoft.com/office/drawing/2014/main" id="{872D635B-79D1-084E-BFBF-B6338AE2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Groups Have Formal &amp; Informal Structures</a:t>
            </a:r>
          </a:p>
        </p:txBody>
      </p:sp>
      <p:sp>
        <p:nvSpPr>
          <p:cNvPr id="342019" name="TextBox 2">
            <a:extLst>
              <a:ext uri="{FF2B5EF4-FFF2-40B4-BE49-F238E27FC236}">
                <a16:creationId xmlns:a16="http://schemas.microsoft.com/office/drawing/2014/main" id="{A96EDD20-C213-524F-8CDC-B58522C4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14" y="3580048"/>
            <a:ext cx="2144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Sociogram</a:t>
            </a:r>
          </a:p>
        </p:txBody>
      </p:sp>
      <p:pic>
        <p:nvPicPr>
          <p:cNvPr id="342020" name="Picture 4" descr="sociogram_negative.png">
            <a:extLst>
              <a:ext uri="{FF2B5EF4-FFF2-40B4-BE49-F238E27FC236}">
                <a16:creationId xmlns:a16="http://schemas.microsoft.com/office/drawing/2014/main" id="{95C84397-93DB-4949-B386-E41A9921F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9" y="1853754"/>
            <a:ext cx="5365214" cy="40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0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itle 3">
            <a:extLst>
              <a:ext uri="{FF2B5EF4-FFF2-40B4-BE49-F238E27FC236}">
                <a16:creationId xmlns:a16="http://schemas.microsoft.com/office/drawing/2014/main" id="{4F43446E-95E8-3B48-BC1A-9D63C1DA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Groups Have Formal &amp; Informal Structures</a:t>
            </a:r>
          </a:p>
        </p:txBody>
      </p:sp>
      <p:sp>
        <p:nvSpPr>
          <p:cNvPr id="343043" name="TextBox 2">
            <a:extLst>
              <a:ext uri="{FF2B5EF4-FFF2-40B4-BE49-F238E27FC236}">
                <a16:creationId xmlns:a16="http://schemas.microsoft.com/office/drawing/2014/main" id="{555B4CCE-D6D7-5F43-8404-0E9122E3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492" y="3612924"/>
            <a:ext cx="2144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Sociogram</a:t>
            </a:r>
          </a:p>
        </p:txBody>
      </p:sp>
      <p:pic>
        <p:nvPicPr>
          <p:cNvPr id="343044" name="Picture 1" descr="figu496_1.jpg">
            <a:extLst>
              <a:ext uri="{FF2B5EF4-FFF2-40B4-BE49-F238E27FC236}">
                <a16:creationId xmlns:a16="http://schemas.microsoft.com/office/drawing/2014/main" id="{F0ECC50C-ECB6-4A4B-AADF-0C852C8C5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97" y="1853754"/>
            <a:ext cx="6085130" cy="410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0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itle 1">
            <a:extLst>
              <a:ext uri="{FF2B5EF4-FFF2-40B4-BE49-F238E27FC236}">
                <a16:creationId xmlns:a16="http://schemas.microsoft.com/office/drawing/2014/main" id="{24C7CC7D-A6CB-F341-B608-C2AA9828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38" y="399486"/>
            <a:ext cx="4532523" cy="79897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Group Cohesiveness</a:t>
            </a:r>
          </a:p>
        </p:txBody>
      </p:sp>
      <p:sp>
        <p:nvSpPr>
          <p:cNvPr id="347139" name="Content Placeholder 2">
            <a:extLst>
              <a:ext uri="{FF2B5EF4-FFF2-40B4-BE49-F238E27FC236}">
                <a16:creationId xmlns:a16="http://schemas.microsoft.com/office/drawing/2014/main" id="{AF2CAF30-9F08-044D-8EF0-04960D0D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002" y="11016"/>
            <a:ext cx="3890140" cy="190591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Is Increased by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Stability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Homogeneity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Small Size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Isolation or Outside Pressure</a:t>
            </a:r>
          </a:p>
        </p:txBody>
      </p:sp>
      <p:sp>
        <p:nvSpPr>
          <p:cNvPr id="347140" name="Slide Number Placeholder 3">
            <a:extLst>
              <a:ext uri="{FF2B5EF4-FFF2-40B4-BE49-F238E27FC236}">
                <a16:creationId xmlns:a16="http://schemas.microsoft.com/office/drawing/2014/main" id="{AC701656-4028-7543-AFAD-34355E63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4104AD-6A9B-724B-8497-43A53DF067E5}" type="slidenum">
              <a:rPr lang="en-US" altLang="en-US" sz="1100">
                <a:solidFill>
                  <a:srgbClr val="7F7F7F"/>
                </a:solidFill>
              </a:rPr>
              <a:pPr eaLnBrk="1" hangingPunct="1"/>
              <a:t>6</a:t>
            </a:fld>
            <a:endParaRPr lang="en-US" altLang="en-US" sz="1100">
              <a:solidFill>
                <a:srgbClr val="7F7F7F"/>
              </a:solidFill>
            </a:endParaRPr>
          </a:p>
        </p:txBody>
      </p:sp>
      <p:pic>
        <p:nvPicPr>
          <p:cNvPr id="347141" name="Picture 1" descr="grey_business_group.jpg">
            <a:extLst>
              <a:ext uri="{FF2B5EF4-FFF2-40B4-BE49-F238E27FC236}">
                <a16:creationId xmlns:a16="http://schemas.microsoft.com/office/drawing/2014/main" id="{FED598E9-B59F-FA4E-8BF8-28A51D6FA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10" y="1916934"/>
            <a:ext cx="5582779" cy="41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6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itle 1">
            <a:extLst>
              <a:ext uri="{FF2B5EF4-FFF2-40B4-BE49-F238E27FC236}">
                <a16:creationId xmlns:a16="http://schemas.microsoft.com/office/drawing/2014/main" id="{6EA32361-C326-6845-AF2E-159CE92A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61" y="494647"/>
            <a:ext cx="10631277" cy="80790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4800" dirty="0">
                <a:ea typeface="ＭＳ Ｐゴシック" panose="020B0600070205080204" pitchFamily="34" charset="-128"/>
              </a:rPr>
              <a:t>Group Effects on the 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6C2A-05E0-B747-8ADD-4C25C4A7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79" y="2283198"/>
            <a:ext cx="2702308" cy="229160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Social Facilitation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Social Loafing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Social Compensation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Deindividuation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9188" name="Slide Number Placeholder 3">
            <a:extLst>
              <a:ext uri="{FF2B5EF4-FFF2-40B4-BE49-F238E27FC236}">
                <a16:creationId xmlns:a16="http://schemas.microsoft.com/office/drawing/2014/main" id="{D6C3AFC5-113F-7041-927E-914C8841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1C4F05-2290-C54E-A8F3-0066AD1B4FD7}" type="slidenum">
              <a:rPr lang="en-US" altLang="en-US" sz="1100">
                <a:solidFill>
                  <a:srgbClr val="7F7F7F"/>
                </a:solidFill>
              </a:rPr>
              <a:pPr eaLnBrk="1" hangingPunct="1"/>
              <a:t>7</a:t>
            </a:fld>
            <a:endParaRPr lang="en-US" altLang="en-US" sz="1100">
              <a:solidFill>
                <a:srgbClr val="7F7F7F"/>
              </a:solidFill>
            </a:endParaRPr>
          </a:p>
        </p:txBody>
      </p:sp>
      <p:pic>
        <p:nvPicPr>
          <p:cNvPr id="349189" name="Picture 1" descr="riot.jpg">
            <a:extLst>
              <a:ext uri="{FF2B5EF4-FFF2-40B4-BE49-F238E27FC236}">
                <a16:creationId xmlns:a16="http://schemas.microsoft.com/office/drawing/2014/main" id="{8D7469B6-D4CD-744C-9528-1EA2DB52C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62" y="2012090"/>
            <a:ext cx="571023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18.1|34.3|29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{2CD9ADD6-CA26-9D48-94A0-42813FAC1218}tf10001119</Template>
  <TotalTime>76</TotalTime>
  <Words>78</Words>
  <Application>Microsoft Macintosh PowerPoint</Application>
  <PresentationFormat>Widescreen</PresentationFormat>
  <Paragraphs>26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What is a Group? Two or more individuals who - </vt:lpstr>
      <vt:lpstr>Group Structure</vt:lpstr>
      <vt:lpstr>Groups Have Formal &amp; Informal Structures</vt:lpstr>
      <vt:lpstr>Groups Have Formal &amp; Informal Structures</vt:lpstr>
      <vt:lpstr>Groups Have Formal &amp; Informal Structures</vt:lpstr>
      <vt:lpstr>Group Cohesiveness</vt:lpstr>
      <vt:lpstr>Group Effects on the Individual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McAndrew</dc:creator>
  <cp:lastModifiedBy>Frank McAndrew</cp:lastModifiedBy>
  <cp:revision>11</cp:revision>
  <dcterms:created xsi:type="dcterms:W3CDTF">2020-05-27T17:49:01Z</dcterms:created>
  <dcterms:modified xsi:type="dcterms:W3CDTF">2020-06-16T18:12:45Z</dcterms:modified>
</cp:coreProperties>
</file>