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48" r:id="rId2"/>
    <p:sldId id="485" r:id="rId3"/>
    <p:sldId id="486" r:id="rId4"/>
    <p:sldId id="326" r:id="rId5"/>
    <p:sldId id="482" r:id="rId6"/>
    <p:sldId id="483" r:id="rId7"/>
    <p:sldId id="484" r:id="rId8"/>
    <p:sldId id="489" r:id="rId9"/>
    <p:sldId id="502" r:id="rId10"/>
    <p:sldId id="491" r:id="rId11"/>
    <p:sldId id="487" r:id="rId12"/>
    <p:sldId id="327" r:id="rId13"/>
    <p:sldId id="488" r:id="rId14"/>
    <p:sldId id="50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8"/>
  </p:normalViewPr>
  <p:slideViewPr>
    <p:cSldViewPr snapToGrid="0" snapToObjects="1">
      <p:cViewPr varScale="1">
        <p:scale>
          <a:sx n="116" d="100"/>
          <a:sy n="116" d="100"/>
        </p:scale>
        <p:origin x="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C5757-AD7D-C649-859B-CD58DB6829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6A1AFD-7883-5944-AE7C-114D55BCB5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18B54-60EA-144B-8F2E-743E8EB37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68B9B-A68A-7642-B600-E49B50FC4644}" type="datetimeFigureOut">
              <a:rPr lang="en-US" smtClean="0"/>
              <a:t>3/28/20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F05F6-E79D-884F-85BF-DBF376349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F8750-8269-394A-9B87-D05FA5843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064E-1F69-D94C-A021-6490E13B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89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F2992-ED92-894C-A6DB-F9632ABA6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C4166-D9FF-6B4A-BE8A-223E3762C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F5F1B-2F80-F44A-897A-AB1D0C45A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68B9B-A68A-7642-B600-E49B50FC4644}" type="datetimeFigureOut">
              <a:rPr lang="en-US" smtClean="0"/>
              <a:t>3/28/20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6D6E6-F49E-1A4A-B4A6-C1496B45C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DC98F-1557-8649-B977-79B36A906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064E-1F69-D94C-A021-6490E13B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82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1F4B33-A895-C840-A1C7-FC3BBE3FE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FE6E20-DF60-224C-A379-3DAD21B478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C7F9C-1459-0D45-9D18-F3196DD77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68B9B-A68A-7642-B600-E49B50FC4644}" type="datetimeFigureOut">
              <a:rPr lang="en-US" smtClean="0"/>
              <a:t>3/28/20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6280F-A494-CE41-B8A6-55A331B68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0236D-E6CD-3543-94AB-733AE985A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064E-1F69-D94C-A021-6490E13B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3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56948-3BAC-2D43-91D4-8E07BFEDE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8997D-817D-DF4A-8572-3D9CBCBEEA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592D3-AD52-964D-8EEB-0D1C4BA18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68B9B-A68A-7642-B600-E49B50FC4644}" type="datetimeFigureOut">
              <a:rPr lang="en-US" smtClean="0"/>
              <a:t>3/28/20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87B23-DB6B-7B4F-9A2C-142514958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0A3B5-F54B-7B43-A894-0F8FD4AFE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064E-1F69-D94C-A021-6490E13B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2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B5F91-4AD2-6542-9D44-992FD6995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C4C90-611F-0D44-B47B-336B4999A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2F9A3-455E-C34D-9234-B02442317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68B9B-A68A-7642-B600-E49B50FC4644}" type="datetimeFigureOut">
              <a:rPr lang="en-US" smtClean="0"/>
              <a:t>3/28/20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23BC5-3101-B64D-A590-FFE206C0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CF0BD-79FB-8F49-A2A2-407CAD37F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064E-1F69-D94C-A021-6490E13B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07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884F4-BBCC-2F4D-846A-A73F52BA3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6FB01-0ABC-4D4D-B69A-B67C6268E0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A26610-EF3F-424F-A5DA-7345D51DDB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44145D-A83F-5E41-BEE9-CA238D970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68B9B-A68A-7642-B600-E49B50FC4644}" type="datetimeFigureOut">
              <a:rPr lang="en-US" smtClean="0"/>
              <a:t>3/28/20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1A7B0B-1FB5-F943-8A9F-E8C5EE593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A4C24E-4D71-1C49-99C5-83897978B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064E-1F69-D94C-A021-6490E13B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96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AAADB-C362-4C45-8ECE-4574AC990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0E3FD8-9395-9C41-9406-E1F55F170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37DDE9-01DF-8A47-8646-198BE4FE43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FA1970-3710-AB4E-8EF9-51F35AE5B2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EC1696-6CC4-4A47-B311-9C6B1916DB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E39A9C-84F7-7E4B-81BD-A96F68D9C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68B9B-A68A-7642-B600-E49B50FC4644}" type="datetimeFigureOut">
              <a:rPr lang="en-US" smtClean="0"/>
              <a:t>3/28/20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8BC390-82A5-3B42-AF0F-348188ADF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3E6003-E35D-5743-A5A7-4E2CDF978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064E-1F69-D94C-A021-6490E13B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27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3CD38-CAC5-E241-A41F-AD88FD80D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BF5626-46CF-BC49-8E94-9F35AB9D6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68B9B-A68A-7642-B600-E49B50FC4644}" type="datetimeFigureOut">
              <a:rPr lang="en-US" smtClean="0"/>
              <a:t>3/28/20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C43D79-BA25-6143-B183-525DE1B8C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491D5B-E24E-A143-B0E9-F7256E7F7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064E-1F69-D94C-A021-6490E13B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46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69F18C-C9AA-054B-A25E-ADC311E1F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68B9B-A68A-7642-B600-E49B50FC4644}" type="datetimeFigureOut">
              <a:rPr lang="en-US" smtClean="0"/>
              <a:t>3/28/20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DB8953-5CD1-944C-904B-BDD8A8094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B39449-8AC7-8049-8C52-4617784AD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064E-1F69-D94C-A021-6490E13B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7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17065-8965-E743-A4A1-897F69974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DEB4C-2AFB-D247-A724-A8D60CE23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6FF68D-1257-974B-9334-04260593C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D8307D-26CB-2646-AA18-09E12B619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68B9B-A68A-7642-B600-E49B50FC4644}" type="datetimeFigureOut">
              <a:rPr lang="en-US" smtClean="0"/>
              <a:t>3/28/20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CDD3DB-0421-BA4D-940C-B112EB3BB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FC737F-4A18-9D48-8F8F-81BDBE358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064E-1F69-D94C-A021-6490E13B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32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59325-AA2A-4E40-AD8C-C04133C94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ABF237-95A5-624B-8284-AA9B524370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2C0949-BEC3-D744-80E3-DA3EF94B99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9B472D-7BE7-924F-9A6A-4623A0649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68B9B-A68A-7642-B600-E49B50FC4644}" type="datetimeFigureOut">
              <a:rPr lang="en-US" smtClean="0"/>
              <a:t>3/28/20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F9D2C-D5E9-504E-A5F7-0A851276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681A40-773D-6647-8117-88F663BC3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064E-1F69-D94C-A021-6490E13B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177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CF1BDA-6DB9-BA48-829E-DE71A3BA7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EC9A7-0218-1948-AE76-0053A758DF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981FA-15A4-EB42-98CB-64FB7EC4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68B9B-A68A-7642-B600-E49B50FC4644}" type="datetimeFigureOut">
              <a:rPr lang="en-US" smtClean="0"/>
              <a:t>3/28/20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F8B1F-455C-9B4B-84A0-93B4A4CAC1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E8A8B8-7E53-FF40-B58F-7353C68B81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3064E-1F69-D94C-A021-6490E13B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914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D686E-3540-E24C-938D-36577408B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6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Biology of the Brain &amp; Nervous System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35BFA8C0-6D20-7746-84B0-3A49C99A7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Structure of the Nervous System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Neurons: The building blocks of the nervous system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Structure &amp; Function of the Brain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C18E1BB-C2C7-D543-B3EB-605E5F972D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94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08"/>
    </mc:Choice>
    <mc:Fallback>
      <p:transition spd="slow" advTm="31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image007.gif">
            <a:extLst>
              <a:ext uri="{FF2B5EF4-FFF2-40B4-BE49-F238E27FC236}">
                <a16:creationId xmlns:a16="http://schemas.microsoft.com/office/drawing/2014/main" id="{779AE9C2-7F4A-AC45-ADBA-8F757AF59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34B69B6-DA42-1F49-AB3D-F4C874155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11430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67456F6-343F-5A42-8C89-CEBAD1D1C7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95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434"/>
    </mc:Choice>
    <mc:Fallback>
      <p:transition spd="slow" advTm="113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94043-9A60-194D-8035-C91F81066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76200"/>
            <a:ext cx="7499350" cy="1143000"/>
          </a:xfrm>
        </p:spPr>
        <p:txBody>
          <a:bodyPr/>
          <a:lstStyle/>
          <a:p>
            <a:pPr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Synapse</a:t>
            </a:r>
          </a:p>
        </p:txBody>
      </p:sp>
      <p:pic>
        <p:nvPicPr>
          <p:cNvPr id="50178" name="Picture 2" descr="synapse.jpg">
            <a:extLst>
              <a:ext uri="{FF2B5EF4-FFF2-40B4-BE49-F238E27FC236}">
                <a16:creationId xmlns:a16="http://schemas.microsoft.com/office/drawing/2014/main" id="{4A0F8BBA-DDE0-4848-A8E9-8803CBC3B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88" y="760414"/>
            <a:ext cx="4672012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047F570-869C-C049-8FE9-0F1ED86E35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22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54"/>
    </mc:Choice>
    <mc:Fallback>
      <p:transition spd="slow" advTm="79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>
            <a:extLst>
              <a:ext uri="{FF2B5EF4-FFF2-40B4-BE49-F238E27FC236}">
                <a16:creationId xmlns:a16="http://schemas.microsoft.com/office/drawing/2014/main" id="{365BC1F8-C306-4B47-A9D9-4349939D547A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00" y="304800"/>
            <a:ext cx="72263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D6F4784-9FFA-4C4E-893F-A513429CA0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53711"/>
      </p:ext>
    </p:extLst>
  </p:cSld>
  <p:clrMapOvr>
    <a:masterClrMapping/>
  </p:clrMapOvr>
  <p:transition advTm="7063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752FC-7D9C-F549-B044-773529C01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39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Some Common Neurotransmitters</a:t>
            </a:r>
          </a:p>
        </p:txBody>
      </p:sp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4D6EA6E4-FF7C-A944-A446-937A658DD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Acetylcholine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Dopamine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Serotonin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Norepinephrine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GABA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(gamma-amino butyric acid)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227BDE2-CC73-384B-BF7C-48A6D1706C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55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444"/>
    </mc:Choice>
    <mc:Fallback>
      <p:transition spd="slow" advTm="85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A350B-5E39-6B4B-8D13-CE87CD2A4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Drugs Work?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39DA19-B10E-004F-A63C-93B045023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088" y="1420443"/>
            <a:ext cx="9023733" cy="507243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6FFD7A3-0E88-924C-9B16-2E47DC033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55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586"/>
    </mc:Choice>
    <mc:Fallback>
      <p:transition spd="slow" advTm="84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D719B-E99A-2E41-942D-A6F54C369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1143000"/>
          </a:xfrm>
        </p:spPr>
        <p:txBody>
          <a:bodyPr/>
          <a:lstStyle/>
          <a:p>
            <a:pPr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Structure of Nervous System</a:t>
            </a:r>
          </a:p>
        </p:txBody>
      </p:sp>
      <p:pic>
        <p:nvPicPr>
          <p:cNvPr id="40962" name="Picture 5" descr="Nervous-System-Diagram.jpg">
            <a:extLst>
              <a:ext uri="{FF2B5EF4-FFF2-40B4-BE49-F238E27FC236}">
                <a16:creationId xmlns:a16="http://schemas.microsoft.com/office/drawing/2014/main" id="{1E889A0D-BD7B-9843-BC5E-7523F9E101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0" y="1184276"/>
            <a:ext cx="4787900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FC41672-A545-E241-BBCF-97ED5A7392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78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278"/>
    </mc:Choice>
    <mc:Fallback>
      <p:transition spd="slow" advTm="127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1C545-2B8E-C347-BAD1-CADC9DE6C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1143000"/>
          </a:xfrm>
        </p:spPr>
        <p:txBody>
          <a:bodyPr/>
          <a:lstStyle/>
          <a:p>
            <a:pPr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Structure of Nervous System</a:t>
            </a:r>
          </a:p>
        </p:txBody>
      </p:sp>
      <p:pic>
        <p:nvPicPr>
          <p:cNvPr id="41986" name="Picture 2" descr="orgns.gif">
            <a:extLst>
              <a:ext uri="{FF2B5EF4-FFF2-40B4-BE49-F238E27FC236}">
                <a16:creationId xmlns:a16="http://schemas.microsoft.com/office/drawing/2014/main" id="{27C64AF7-B04F-3A44-B6E5-FDFF96B45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95400"/>
            <a:ext cx="6008688" cy="520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916FF9E-8DA5-4B46-A220-C030CE87DC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17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77"/>
    </mc:Choice>
    <mc:Fallback>
      <p:transition spd="slow" advTm="30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>
            <a:extLst>
              <a:ext uri="{FF2B5EF4-FFF2-40B4-BE49-F238E27FC236}">
                <a16:creationId xmlns:a16="http://schemas.microsoft.com/office/drawing/2014/main" id="{39C7AE93-8B76-2841-B49E-7A01CBFC9F8A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8600"/>
            <a:ext cx="78994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D95821-4AB1-0443-B70F-F252C6C857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88871"/>
      </p:ext>
    </p:extLst>
  </p:cSld>
  <p:clrMapOvr>
    <a:masterClrMapping/>
  </p:clrMapOvr>
  <p:transition advTm="12351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A77EF-E97B-D948-9B41-62EE2D135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1143000"/>
          </a:xfrm>
        </p:spPr>
        <p:txBody>
          <a:bodyPr/>
          <a:lstStyle/>
          <a:p>
            <a:pPr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Neurons</a:t>
            </a:r>
          </a:p>
        </p:txBody>
      </p:sp>
      <p:pic>
        <p:nvPicPr>
          <p:cNvPr id="44034" name="Picture 2" descr="neuron_types.gif">
            <a:extLst>
              <a:ext uri="{FF2B5EF4-FFF2-40B4-BE49-F238E27FC236}">
                <a16:creationId xmlns:a16="http://schemas.microsoft.com/office/drawing/2014/main" id="{00E5C062-AFAF-BA4D-B25F-513337CA5B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6" y="1600200"/>
            <a:ext cx="7915275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96D9AC5-4A72-7E4A-BE57-92B7FBE044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75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47"/>
    </mc:Choice>
    <mc:Fallback>
      <p:transition spd="slow" advTm="18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2DE78-9510-184A-A95E-32F6E19D8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1143000"/>
          </a:xfrm>
        </p:spPr>
        <p:txBody>
          <a:bodyPr/>
          <a:lstStyle/>
          <a:p>
            <a:pPr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Branching of Neurons</a:t>
            </a:r>
          </a:p>
        </p:txBody>
      </p:sp>
      <p:pic>
        <p:nvPicPr>
          <p:cNvPr id="45058" name="Picture 2" descr="neurons.jpg">
            <a:extLst>
              <a:ext uri="{FF2B5EF4-FFF2-40B4-BE49-F238E27FC236}">
                <a16:creationId xmlns:a16="http://schemas.microsoft.com/office/drawing/2014/main" id="{D40EAAE9-65E2-3448-952A-C65A0C91F4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19200"/>
            <a:ext cx="7010400" cy="55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4143503-9404-BC4A-86E3-189E4375F1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43"/>
    </mc:Choice>
    <mc:Fallback>
      <p:transition spd="slow" advTm="20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7301E-3411-ED48-AC6A-E0EC3A32A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1143000"/>
          </a:xfrm>
        </p:spPr>
        <p:txBody>
          <a:bodyPr/>
          <a:lstStyle/>
          <a:p>
            <a:pPr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Branching of Neurons</a:t>
            </a:r>
          </a:p>
        </p:txBody>
      </p:sp>
      <p:pic>
        <p:nvPicPr>
          <p:cNvPr id="46082" name="Picture 3" descr="neurons4.jpg">
            <a:extLst>
              <a:ext uri="{FF2B5EF4-FFF2-40B4-BE49-F238E27FC236}">
                <a16:creationId xmlns:a16="http://schemas.microsoft.com/office/drawing/2014/main" id="{2668AEE0-BFF3-E248-92DC-D5433DFB6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319213"/>
            <a:ext cx="70866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C76AD30-F481-7F46-8B06-5C526DC3C0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12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76"/>
    </mc:Choice>
    <mc:Fallback>
      <p:transition spd="slow" advTm="7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898F5E-C148-BF49-B94D-2D6F94C46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1143000"/>
          </a:xfrm>
        </p:spPr>
        <p:txBody>
          <a:bodyPr/>
          <a:lstStyle/>
          <a:p>
            <a:pPr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Action Potential</a:t>
            </a:r>
          </a:p>
        </p:txBody>
      </p:sp>
      <p:pic>
        <p:nvPicPr>
          <p:cNvPr id="47106" name="Picture 4" descr="neuricon.gif">
            <a:extLst>
              <a:ext uri="{FF2B5EF4-FFF2-40B4-BE49-F238E27FC236}">
                <a16:creationId xmlns:a16="http://schemas.microsoft.com/office/drawing/2014/main" id="{0D11020B-AEFB-994A-B1F1-DFD92C30F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2286000"/>
            <a:ext cx="778510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E6FA271-9851-F241-A3C5-F89D56D81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01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998"/>
    </mc:Choice>
    <mc:Fallback>
      <p:transition spd="slow" advTm="102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EC2D4-2674-8241-BE1B-DECD3C155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1143000"/>
          </a:xfrm>
        </p:spPr>
        <p:txBody>
          <a:bodyPr/>
          <a:lstStyle/>
          <a:p>
            <a:pPr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A Neuron at Rest</a:t>
            </a:r>
          </a:p>
        </p:txBody>
      </p:sp>
      <p:pic>
        <p:nvPicPr>
          <p:cNvPr id="48130" name="Picture 2" descr="ioncon.gif">
            <a:extLst>
              <a:ext uri="{FF2B5EF4-FFF2-40B4-BE49-F238E27FC236}">
                <a16:creationId xmlns:a16="http://schemas.microsoft.com/office/drawing/2014/main" id="{55987A5F-26DF-E542-936A-C6453BBECA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00" y="1784350"/>
            <a:ext cx="42545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0CABAB3-4EFC-BC42-8649-16432B505E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0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71</Words>
  <Application>Microsoft Macintosh PowerPoint</Application>
  <PresentationFormat>Widescreen</PresentationFormat>
  <Paragraphs>20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Biology of the Brain &amp; Nervous System</vt:lpstr>
      <vt:lpstr>Structure of Nervous System</vt:lpstr>
      <vt:lpstr>Structure of Nervous System</vt:lpstr>
      <vt:lpstr>PowerPoint Presentation</vt:lpstr>
      <vt:lpstr>Neurons</vt:lpstr>
      <vt:lpstr>Branching of Neurons</vt:lpstr>
      <vt:lpstr>Branching of Neurons</vt:lpstr>
      <vt:lpstr>The Action Potential</vt:lpstr>
      <vt:lpstr>A Neuron at Rest</vt:lpstr>
      <vt:lpstr>PowerPoint Presentation</vt:lpstr>
      <vt:lpstr>The Synapse</vt:lpstr>
      <vt:lpstr>PowerPoint Presentation</vt:lpstr>
      <vt:lpstr>Some Common Neurotransmitters</vt:lpstr>
      <vt:lpstr>How do Drugs Work?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Biology of the Brain &amp; Nervous System</dc:title>
  <dc:creator>Frank McAndrew</dc:creator>
  <cp:lastModifiedBy>Frank McAndrew</cp:lastModifiedBy>
  <cp:revision>5</cp:revision>
  <dcterms:created xsi:type="dcterms:W3CDTF">2020-03-26T17:45:37Z</dcterms:created>
  <dcterms:modified xsi:type="dcterms:W3CDTF">2020-03-28T18:49:58Z</dcterms:modified>
</cp:coreProperties>
</file>