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440" r:id="rId2"/>
    <p:sldId id="441" r:id="rId3"/>
    <p:sldId id="442" r:id="rId4"/>
    <p:sldId id="443" r:id="rId5"/>
    <p:sldId id="444" r:id="rId6"/>
    <p:sldId id="445" r:id="rId7"/>
    <p:sldId id="446" r:id="rId8"/>
    <p:sldId id="447" r:id="rId9"/>
    <p:sldId id="448" r:id="rId10"/>
    <p:sldId id="449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0"/>
    <p:restoredTop sz="94678"/>
  </p:normalViewPr>
  <p:slideViewPr>
    <p:cSldViewPr snapToGrid="0" snapToObjects="1">
      <p:cViewPr varScale="1">
        <p:scale>
          <a:sx n="116" d="100"/>
          <a:sy n="116" d="100"/>
        </p:scale>
        <p:origin x="416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7D3E457-6A2F-2046-930F-A6BF4D44516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22CC75E-F4EA-3E4D-A413-11DAA79DB6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F77D62-F4C2-B448-A099-024F9E9FB1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3D672-701F-4443-B6DB-D930F4682029}" type="datetimeFigureOut">
              <a:rPr lang="en-US" smtClean="0"/>
              <a:t>4/15/20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C36085F-9D7D-404E-8C34-51A4B0E748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0BBE98E-05A7-2640-A219-D03E8C148A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B705-40CE-C541-8C03-CB42AE448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35933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119125-7150-EC44-9261-E895FBB734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F5D4B77-4B53-2E40-899D-03379E2D3D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87963D-D1B2-1A47-82FF-A81923BAE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3D672-701F-4443-B6DB-D930F4682029}" type="datetimeFigureOut">
              <a:rPr lang="en-US" smtClean="0"/>
              <a:t>4/15/20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CD1218-877A-6C4F-895F-603E4A9DD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9BE613-F220-324D-904C-AFDCCC120F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B705-40CE-C541-8C03-CB42AE448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7151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168BEBF-A37B-C042-8C51-EAFA1F358BB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A13F9E2-6719-F744-AFED-693A56EE1BD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ACE56C-5E28-B146-8E2A-D7847EBB62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3D672-701F-4443-B6DB-D930F4682029}" type="datetimeFigureOut">
              <a:rPr lang="en-US" smtClean="0"/>
              <a:t>4/15/20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5E33024-34C5-FF4F-8729-FA0F86F88E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BF0E63-FA04-F644-8C09-9B8C45A876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B705-40CE-C541-8C03-CB42AE448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00258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C66883-3613-D549-BFC8-3217666CC0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93A583-9FD2-F24F-9EF1-D11358DD72B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5589365-D871-D34C-B6FC-04928273B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3D672-701F-4443-B6DB-D930F4682029}" type="datetimeFigureOut">
              <a:rPr lang="en-US" smtClean="0"/>
              <a:t>4/15/20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3EE11A8-896E-3B44-A517-5AD2247C09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993DC0-D94C-FB46-B79B-E059234B14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B705-40CE-C541-8C03-CB42AE448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68429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498C04-F83E-BC41-BAFD-F2B4857ABF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866D16E-2EB2-E544-91CC-B5218B13F26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66BA10F-A6F2-044E-A986-8897670048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3D672-701F-4443-B6DB-D930F4682029}" type="datetimeFigureOut">
              <a:rPr lang="en-US" smtClean="0"/>
              <a:t>4/15/20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1152CA-47D8-B649-9850-EE272B5FF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5F664-5A80-AB4B-924D-F3D3BDB661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B705-40CE-C541-8C03-CB42AE448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71849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2ED91E-95B2-4741-AB81-8B6631BF67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B762BF3-6EC5-C246-AEC8-E068657DCB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F8A1F4F-EAB9-2D48-B22C-41088ECE236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33E9BD4-7304-5E40-9777-C29732433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3D672-701F-4443-B6DB-D930F4682029}" type="datetimeFigureOut">
              <a:rPr lang="en-US" smtClean="0"/>
              <a:t>4/15/20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950CE4-E7E2-ED49-870C-A8D7AADDA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46B87F1-2A48-1E4C-894E-A8F608285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B705-40CE-C541-8C03-CB42AE448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59485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755D1-FF46-014E-B568-F0DC2BAC85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7EF5259-196B-BF40-84AC-41B03FFB4B6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5AB0FF5-7F7F-6C45-A4D8-E951B9CAEE6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40967B6-426C-2747-A046-6DD972473BA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25B1AB4-6778-B04A-932E-65DCF49B6D8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3202BA-FF33-3C47-8DD4-8F72E8CF34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3D672-701F-4443-B6DB-D930F4682029}" type="datetimeFigureOut">
              <a:rPr lang="en-US" smtClean="0"/>
              <a:t>4/15/20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EE25B48-9F27-924E-91B4-BE3124A0AF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EC7162-E1B6-2E46-AC0C-F940A79D9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B705-40CE-C541-8C03-CB42AE448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7613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FE932E-4C8E-1A43-8EA3-051445B905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81CFE9B-9957-984A-929D-98879AFF0D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3D672-701F-4443-B6DB-D930F4682029}" type="datetimeFigureOut">
              <a:rPr lang="en-US" smtClean="0"/>
              <a:t>4/15/20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62087D-4C76-3C42-A07B-A009589A54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43DE1F-6D7F-604F-98C8-212546825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B705-40CE-C541-8C03-CB42AE448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04979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9B1914B-2A72-2148-9377-41FABEA456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3D672-701F-4443-B6DB-D930F4682029}" type="datetimeFigureOut">
              <a:rPr lang="en-US" smtClean="0"/>
              <a:t>4/15/20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0044AB4-0052-D041-AAC6-2E50BD63C4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2ECB728-9C23-6745-A472-9DE0125FB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B705-40CE-C541-8C03-CB42AE448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91536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9E6D31-CD10-454A-9AA7-98FBA3698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23CB4F-AE94-8641-810B-8C58779CD7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0C9384F-B586-814C-B80C-4CEF14DF83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D8B0C9-9196-1F49-A618-131B06E162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3D672-701F-4443-B6DB-D930F4682029}" type="datetimeFigureOut">
              <a:rPr lang="en-US" smtClean="0"/>
              <a:t>4/15/20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CAA6AAF-AE37-6342-96A9-AA6654030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475797-9146-E041-9162-76C23697652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B705-40CE-C541-8C03-CB42AE448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23065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1A0843-9AF4-DC4B-A734-0E58C29A2B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638A7EC-4CD9-8B42-BC95-C1732A04C24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89F511F-1B80-8B40-9DD7-5BF2B2F0B3D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E2A585E-FD66-2247-AE61-617CAAC06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03D672-701F-4443-B6DB-D930F4682029}" type="datetimeFigureOut">
              <a:rPr lang="en-US" smtClean="0"/>
              <a:t>4/15/20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54E0CCA-997A-D347-A2D4-0265F15F1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8DE5DA0-BBC6-9C41-94AF-1087143ACD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B705-40CE-C541-8C03-CB42AE448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7782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207DFDB-DFCF-2D46-ACDD-19D7747370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AB54C6E-7606-D841-A383-D19BC06D2C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E4EA193-A995-EA4E-9860-A79FC5954E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03D672-701F-4443-B6DB-D930F4682029}" type="datetimeFigureOut">
              <a:rPr lang="en-US" smtClean="0"/>
              <a:t>4/15/20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B06574C-177B-2448-BE6D-5B5B93858F2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DD2181-6689-854C-A1C1-8D8DEFF0E5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0B705-40CE-C541-8C03-CB42AE44895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1326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.m4a"/><Relationship Id="rId2" Type="http://schemas.microsoft.com/office/2007/relationships/media" Target="../media/media1.m4a"/><Relationship Id="rId1" Type="http://schemas.openxmlformats.org/officeDocument/2006/relationships/tags" Target="../tags/tag1.xml"/><Relationship Id="rId6" Type="http://schemas.openxmlformats.org/officeDocument/2006/relationships/image" Target="../media/image1.png"/><Relationship Id="rId5" Type="http://schemas.openxmlformats.org/officeDocument/2006/relationships/hyperlink" Target="https://www.youtube.com/watch?v=sfsE7w1zZKY" TargetMode="External"/><Relationship Id="rId4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1.png"/><Relationship Id="rId5" Type="http://schemas.openxmlformats.org/officeDocument/2006/relationships/image" Target="../media/image10.jpg"/><Relationship Id="rId4" Type="http://schemas.openxmlformats.org/officeDocument/2006/relationships/hyperlink" Target="https://www.youtube.com/watch?v=sfsE7w1zZKY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1.png"/><Relationship Id="rId4" Type="http://schemas.openxmlformats.org/officeDocument/2006/relationships/image" Target="../media/image2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1.png"/><Relationship Id="rId4" Type="http://schemas.openxmlformats.org/officeDocument/2006/relationships/image" Target="../media/image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1.png"/><Relationship Id="rId4" Type="http://schemas.openxmlformats.org/officeDocument/2006/relationships/image" Target="../media/image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1.png"/><Relationship Id="rId4" Type="http://schemas.openxmlformats.org/officeDocument/2006/relationships/image" Target="../media/image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1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1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1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5" Type="http://schemas.openxmlformats.org/officeDocument/2006/relationships/image" Target="../media/image1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DE0010-9CD9-8B48-B909-177E0013D6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346325" y="179387"/>
            <a:ext cx="7499350" cy="11430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The Measurement of Personality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1571ED4-1CCF-474D-A501-46461F1A5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0562" y="1350326"/>
            <a:ext cx="48910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OBJECTIVE MEASURES OF PERSONALITY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A74792F-4BB7-3B4C-8421-9D54B2061A1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4425" y="2057399"/>
            <a:ext cx="64293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>
                <a:latin typeface="Arial" panose="020B0604020202020204" pitchFamily="34" charset="0"/>
              </a:rPr>
              <a:t>Global Measures – MMPI </a:t>
            </a:r>
            <a:r>
              <a:rPr lang="en-US" altLang="en-US" sz="1400">
                <a:latin typeface="Arial" panose="020B0604020202020204" pitchFamily="34" charset="0"/>
              </a:rPr>
              <a:t>(Minnesota Multiphasic Personality Inventory)</a:t>
            </a:r>
            <a:endParaRPr lang="en-US" altLang="en-US" sz="1800">
              <a:latin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AA0003B-3F2E-CA4D-A01E-A31E5DF7858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173" y="2917030"/>
            <a:ext cx="40084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Specific Measures – Locus of Control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FEE9A12-70AA-C644-94A7-F2A23FEAF3C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12267" y="4013714"/>
            <a:ext cx="51212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  <a:hlinkClick r:id="rId5"/>
              </a:rPr>
              <a:t>PROJECTIVE MEASURES OF PERSONALITY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D51D9F-1BD9-A847-8A80-A8827FE603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173" y="4688401"/>
            <a:ext cx="14938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EXAMPLES: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C0B38CF2-359E-4D4D-B57E-98DC464D07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651173" y="5137787"/>
            <a:ext cx="5359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600"/>
              </a:spcBef>
              <a:buClr>
                <a:schemeClr val="accent1"/>
              </a:buClr>
              <a:buSzPct val="80000"/>
              <a:buFont typeface="Wingdings 2" pitchFamily="2" charset="2"/>
              <a:buChar char=""/>
              <a:defRPr sz="32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1pPr>
            <a:lvl2pPr marL="742950" indent="-285750">
              <a:spcBef>
                <a:spcPts val="550"/>
              </a:spcBef>
              <a:buClr>
                <a:schemeClr val="accent1"/>
              </a:buClr>
              <a:buFont typeface="Verdana" panose="020B0604030504040204" pitchFamily="34" charset="0"/>
              <a:buChar char="◦"/>
              <a:defRPr sz="28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Font typeface="Wingdings 2" pitchFamily="2" charset="2"/>
              <a:buChar char=""/>
              <a:defRPr sz="24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lr>
                <a:srgbClr val="C32D2E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84AA33"/>
              </a:buClr>
              <a:buFont typeface="Wingdings 2" pitchFamily="2" charset="2"/>
              <a:buChar char=""/>
              <a:defRPr sz="2000">
                <a:solidFill>
                  <a:schemeClr val="tx1"/>
                </a:solidFill>
                <a:latin typeface="Gill Sans MT" panose="020B0502020104020203" pitchFamily="34" charset="77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en-US" altLang="en-US" sz="1800" dirty="0">
                <a:latin typeface="Arial" panose="020B0604020202020204" pitchFamily="34" charset="0"/>
              </a:rPr>
              <a:t>Rorschach Test, Thematic Apperception Test (TAT)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47AD6CB6-62BA-0D4B-B597-51E113FC1E8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009247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73992"/>
    </mc:Choice>
    <mc:Fallback>
      <p:transition spd="slow" advTm="173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/>
      <p:bldP spid="7" grpId="0"/>
      <p:bldP spid="8" grpId="0"/>
      <p:bldP spid="9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hlinkClick r:id="rId4"/>
            <a:extLst>
              <a:ext uri="{FF2B5EF4-FFF2-40B4-BE49-F238E27FC236}">
                <a16:creationId xmlns:a16="http://schemas.microsoft.com/office/drawing/2014/main" id="{FCDF3C5A-4DEF-304C-8AB5-3811EAA11E6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3905" y="374574"/>
            <a:ext cx="11684190" cy="5722869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74AE48A-857D-CA45-8163-E864D0B33D7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408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3790"/>
    </mc:Choice>
    <mc:Fallback xmlns="">
      <p:transition spd="slow" advTm="9379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7405344C-31C8-764E-87C0-B88F144C9B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16815" y="99218"/>
            <a:ext cx="4758369" cy="1325563"/>
          </a:xfrm>
        </p:spPr>
        <p:txBody>
          <a:bodyPr/>
          <a:lstStyle/>
          <a:p>
            <a:pPr>
              <a:defRPr/>
            </a:pPr>
            <a:r>
              <a:rPr lang="en-US" altLang="en-US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The Rorschach Test</a:t>
            </a:r>
          </a:p>
        </p:txBody>
      </p:sp>
      <p:pic>
        <p:nvPicPr>
          <p:cNvPr id="265218" name="Picture 5" descr="Rorschach-inkblot-002.jpg">
            <a:extLst>
              <a:ext uri="{FF2B5EF4-FFF2-40B4-BE49-F238E27FC236}">
                <a16:creationId xmlns:a16="http://schemas.microsoft.com/office/drawing/2014/main" id="{6C97B99F-948B-CB46-B3F8-9F9EFECB668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93937" y="1424781"/>
            <a:ext cx="7604125" cy="4562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B4B3A32D-83EB-924A-B014-87DC69BC842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4471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1305"/>
    </mc:Choice>
    <mc:Fallback xmlns="">
      <p:transition spd="slow" advTm="3130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A3600222-6E01-D049-A943-CA053E0797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43325" y="207963"/>
            <a:ext cx="4705350" cy="1325563"/>
          </a:xfrm>
        </p:spPr>
        <p:txBody>
          <a:bodyPr/>
          <a:lstStyle/>
          <a:p>
            <a:pPr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The Rorschach Test</a:t>
            </a:r>
          </a:p>
        </p:txBody>
      </p:sp>
      <p:pic>
        <p:nvPicPr>
          <p:cNvPr id="266242" name="Content Placeholder 4" descr="RORSCHACH.jpg">
            <a:extLst>
              <a:ext uri="{FF2B5EF4-FFF2-40B4-BE49-F238E27FC236}">
                <a16:creationId xmlns:a16="http://schemas.microsoft.com/office/drawing/2014/main" id="{50D5DAFF-3D24-5A4C-9A8A-8A0E75D84C8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471862" y="1533526"/>
            <a:ext cx="5248275" cy="4267200"/>
          </a:xfr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7BC2EEF3-CC23-C340-BD68-71AD22D6F9B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8511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025"/>
    </mc:Choice>
    <mc:Fallback xmlns="">
      <p:transition spd="slow" advTm="110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1168B88-35AE-C946-9C17-9D9EDA33A3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750468" y="200818"/>
            <a:ext cx="4691063" cy="1325563"/>
          </a:xfrm>
        </p:spPr>
        <p:txBody>
          <a:bodyPr/>
          <a:lstStyle/>
          <a:p>
            <a:pPr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The Rorschach Test</a:t>
            </a:r>
          </a:p>
        </p:txBody>
      </p:sp>
      <p:pic>
        <p:nvPicPr>
          <p:cNvPr id="267266" name="Content Placeholder 5" descr="rorschach-inkblot.jpg">
            <a:extLst>
              <a:ext uri="{FF2B5EF4-FFF2-40B4-BE49-F238E27FC236}">
                <a16:creationId xmlns:a16="http://schemas.microsoft.com/office/drawing/2014/main" id="{35F9C929-8257-6548-9DD4-207D5A71115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729607" y="1526381"/>
            <a:ext cx="6732786" cy="4551363"/>
          </a:xfr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1C0555DD-9FBE-144F-988D-BAD5B6B2D66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0298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835"/>
    </mc:Choice>
    <mc:Fallback xmlns="">
      <p:transition spd="slow" advTm="1983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8A1C4DA6-F8B2-8041-AB93-9C36C0197C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71887" y="71437"/>
            <a:ext cx="4848225" cy="1325563"/>
          </a:xfrm>
        </p:spPr>
        <p:txBody>
          <a:bodyPr/>
          <a:lstStyle/>
          <a:p>
            <a:pPr>
              <a:defRPr/>
            </a:pPr>
            <a:r>
              <a:rPr lang="en-US" altLang="en-US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The Rorschach Test</a:t>
            </a:r>
          </a:p>
        </p:txBody>
      </p:sp>
      <p:pic>
        <p:nvPicPr>
          <p:cNvPr id="268290" name="Content Placeholder 4" descr="rorschach-inkblot-2.jpg">
            <a:extLst>
              <a:ext uri="{FF2B5EF4-FFF2-40B4-BE49-F238E27FC236}">
                <a16:creationId xmlns:a16="http://schemas.microsoft.com/office/drawing/2014/main" id="{A4B6690D-C819-9F4A-A5D6-4F1F47D8800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147217" y="1557337"/>
            <a:ext cx="5897563" cy="4800600"/>
          </a:xfr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04D85C16-23C1-2F45-8412-CD0629A4F22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1401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6224"/>
    </mc:Choice>
    <mc:Fallback xmlns="">
      <p:transition spd="slow" advTm="562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C9FB3-EEDC-134E-8CE6-A7C4B1EF03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750" y="122237"/>
            <a:ext cx="7048500" cy="1325563"/>
          </a:xfrm>
        </p:spPr>
        <p:txBody>
          <a:bodyPr/>
          <a:lstStyle/>
          <a:p>
            <a:pPr>
              <a:defRPr/>
            </a:pPr>
            <a:r>
              <a:rPr lang="en-US" altLang="en-US" sz="39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Thematic Apperception Test (TAT)</a:t>
            </a:r>
          </a:p>
        </p:txBody>
      </p:sp>
      <p:pic>
        <p:nvPicPr>
          <p:cNvPr id="269314" name="Content Placeholder 3" descr="mo469fd.gif">
            <a:extLst>
              <a:ext uri="{FF2B5EF4-FFF2-40B4-BE49-F238E27FC236}">
                <a16:creationId xmlns:a16="http://schemas.microsoft.com/office/drawing/2014/main" id="{E4BC21B6-5B4B-524A-9453-FCBCE165C7C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65612" y="1662113"/>
            <a:ext cx="3660775" cy="4800600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569E13FE-117C-6A4F-9D5F-60C9EBF1125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284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625"/>
    </mc:Choice>
    <mc:Fallback xmlns="">
      <p:transition spd="slow" advTm="2062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D3C668-55A1-AB4F-97DA-3631C1F88D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43187" y="122237"/>
            <a:ext cx="6905625" cy="1325563"/>
          </a:xfrm>
        </p:spPr>
        <p:txBody>
          <a:bodyPr/>
          <a:lstStyle/>
          <a:p>
            <a:pPr>
              <a:defRPr/>
            </a:pPr>
            <a:r>
              <a:rPr lang="en-US" altLang="en-US" sz="39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Thematic Apperception Test (TAT)</a:t>
            </a:r>
          </a:p>
        </p:txBody>
      </p:sp>
      <p:pic>
        <p:nvPicPr>
          <p:cNvPr id="270338" name="Content Placeholder 5" descr="ThematicApperceptionTestImage13MF.gif">
            <a:extLst>
              <a:ext uri="{FF2B5EF4-FFF2-40B4-BE49-F238E27FC236}">
                <a16:creationId xmlns:a16="http://schemas.microsoft.com/office/drawing/2014/main" id="{51CB18E9-3BDE-1544-BAFA-0F68C464885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39242" y="1447800"/>
            <a:ext cx="6513513" cy="4800600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355E9DC2-848B-3643-B3F2-92D0FBB6071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4601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1332"/>
    </mc:Choice>
    <mc:Fallback xmlns="">
      <p:transition spd="slow" advTm="91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717961-B24F-644B-ADA2-99928BF2A1B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71750" y="11112"/>
            <a:ext cx="7048500" cy="1325563"/>
          </a:xfrm>
        </p:spPr>
        <p:txBody>
          <a:bodyPr/>
          <a:lstStyle/>
          <a:p>
            <a:pPr>
              <a:defRPr/>
            </a:pPr>
            <a:r>
              <a:rPr lang="en-US" altLang="en-US" sz="3900" dirty="0">
                <a:effectLst>
                  <a:outerShdw blurRad="38100" dist="38100" dir="2700000" algn="tl">
                    <a:srgbClr val="C0C0C0"/>
                  </a:outerShdw>
                </a:effectLst>
                <a:ea typeface="ＭＳ Ｐゴシック" panose="020B0600070205080204" pitchFamily="34" charset="-128"/>
              </a:rPr>
              <a:t>Thematic Apperception Test (TAT)</a:t>
            </a:r>
          </a:p>
        </p:txBody>
      </p:sp>
      <p:pic>
        <p:nvPicPr>
          <p:cNvPr id="271362" name="Content Placeholder 4" descr="tat+pics3.jpg">
            <a:extLst>
              <a:ext uri="{FF2B5EF4-FFF2-40B4-BE49-F238E27FC236}">
                <a16:creationId xmlns:a16="http://schemas.microsoft.com/office/drawing/2014/main" id="{70246D5C-B9A8-9346-92C3-F0718FAFEF2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281487" y="1336675"/>
            <a:ext cx="3629025" cy="5207000"/>
          </a:xfr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C2FAFF72-283D-F845-A708-75CD7D9036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3425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954"/>
    </mc:Choice>
    <mc:Fallback xmlns="">
      <p:transition spd="slow" advTm="99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EBAF209B-F416-524A-9700-B3062F905C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741075" y="0"/>
            <a:ext cx="4709849" cy="6858000"/>
          </a:xfrm>
          <a:prstGeom prst="rect">
            <a:avLst/>
          </a:prstGeom>
        </p:spPr>
      </p:pic>
      <p:pic>
        <p:nvPicPr>
          <p:cNvPr id="2" name="Audio 1">
            <a:hlinkClick r:id="" action="ppaction://media"/>
            <a:extLst>
              <a:ext uri="{FF2B5EF4-FFF2-40B4-BE49-F238E27FC236}">
                <a16:creationId xmlns:a16="http://schemas.microsoft.com/office/drawing/2014/main" id="{67E4070F-904A-F748-9722-703D97169F8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226800" y="58928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824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6033"/>
    </mc:Choice>
    <mc:Fallback xmlns="">
      <p:transition spd="slow" advTm="76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8|0.6|0.8|0.5|0.7|0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41</TotalTime>
  <Words>69</Words>
  <Application>Microsoft Macintosh PowerPoint</Application>
  <PresentationFormat>Widescreen</PresentationFormat>
  <Paragraphs>14</Paragraphs>
  <Slides>10</Slides>
  <Notes>0</Notes>
  <HiddenSlides>0</HiddenSlides>
  <MMClips>10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Calibri Light</vt:lpstr>
      <vt:lpstr>Office Theme</vt:lpstr>
      <vt:lpstr>The Measurement of Personality</vt:lpstr>
      <vt:lpstr>The Rorschach Test</vt:lpstr>
      <vt:lpstr>The Rorschach Test</vt:lpstr>
      <vt:lpstr>The Rorschach Test</vt:lpstr>
      <vt:lpstr>The Rorschach Test</vt:lpstr>
      <vt:lpstr>Thematic Apperception Test (TAT)</vt:lpstr>
      <vt:lpstr>Thematic Apperception Test (TAT)</vt:lpstr>
      <vt:lpstr>Thematic Apperception Test (TAT)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Measurement of Personality</dc:title>
  <dc:creator>Frank McAndrew</dc:creator>
  <cp:lastModifiedBy>Frank McAndrew</cp:lastModifiedBy>
  <cp:revision>5</cp:revision>
  <dcterms:created xsi:type="dcterms:W3CDTF">2020-04-15T18:56:14Z</dcterms:created>
  <dcterms:modified xsi:type="dcterms:W3CDTF">2020-04-15T20:04:34Z</dcterms:modified>
</cp:coreProperties>
</file>