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9" r:id="rId2"/>
    <p:sldId id="482" r:id="rId3"/>
    <p:sldId id="483" r:id="rId4"/>
    <p:sldId id="480" r:id="rId5"/>
    <p:sldId id="481" r:id="rId6"/>
    <p:sldId id="48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21:28:4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24575,'0'-5'0,"0"2"0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268B-3BA1-EE47-A695-A70057400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8D316-2353-1D40-AF6C-F378825DC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BF52-D002-824B-85CC-376D0142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BC5C-A286-2246-9456-F500CD69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688FA-EB90-A04E-8DB7-2016B4C9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16F04-A534-CA47-BE89-5BFB2D2C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AAE38-4C71-5A4F-BBDE-C44A770DC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35EC-7A7B-7D4D-BB3E-3B74DA5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17948-5834-3647-A6BC-D0CB70D9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46635-458B-1142-B754-6EA93639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0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0EF38-8A6B-F94F-8B51-0BB18075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4F503-3A44-6143-8652-F37D8F211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180F-D8B3-EC40-ACC3-B46F93CD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3C758-D7F6-1243-B9D8-3287E9B5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87E48-5C9E-3B42-818A-FDD31F83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5BA8-D174-D548-9A92-172CE28E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0CD03-FD16-3C42-B1D9-33BFCE95D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A6460-681A-8D45-B0B4-EDFCEDF2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42BE-5CA2-5D4D-8040-3AAAC58D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21ED5-1CCD-1346-9F54-4E4ADE46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9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E8B0-BD5F-3641-9436-4AB1C5D5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D72AB-E0BC-9848-BA32-F6285D67E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ADF25-95D7-D448-9664-A7F9BB63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8FDB9-BA58-F545-AA05-E6D6C71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8AB4F-F6FA-C342-A1D3-5436A224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1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9DEB-DE02-C145-A8AD-532D903C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69F78-1E8A-1148-B81F-01660E8AE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D3178-1EC6-EC4E-A302-574978F0B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F3EF0-26C9-FA41-897A-1EABFA46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B9DFE-8139-F245-9084-A59079AA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5F377-61D0-7745-9979-7814E601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4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E80C-C939-3043-9639-1451359B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F55EC-4732-C24B-8A89-895548F7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02A31-6BD4-D241-B609-6DEA0C869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1EC32-918F-C14A-8D26-2B40B1B52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92A09-2ABE-B04D-9E4C-583F3DA5D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7ABA59-D7BA-6844-B056-8353182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EB30A-5407-0F46-8DFE-E0F492FA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23D61-8489-9143-99AE-1126EF6D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8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9C08-9FF5-8F4D-A3E0-A7D17243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4AE07-EDE0-1F4E-99C0-AD7A3312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AE53D-B162-204F-BF5F-3BF25187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4F1B9-F8FF-D44F-81B8-77559830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1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FD46A-42D0-1545-8C7C-9C68481A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287C7-61C0-B640-8353-98BA8E39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4AA13-E93B-5045-93B8-02702BF4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4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D832-A8B4-E243-A38B-192B2FBC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FB5AE-87FF-E64B-8FF1-198D92C8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4425E-E589-C547-A8D6-CEC74B11A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4CD263-DC52-E442-ABA1-8A66BEB6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6C14-DA6C-204B-BE8A-7D236E3E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ABA28-6500-5142-BD58-12A8E54B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76E8-08FC-0C4A-9857-A4A005B5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2ABAB-7318-8645-92F4-714C0DAA9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920FA-128C-5644-8448-86ED6084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9DAD0-9BA9-914B-99F5-EDE38320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3ED56-384D-0640-BD3D-3F963E6F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81D83-0BBA-D042-B318-0C73CAA9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E36EC-C650-954A-8CD2-E8329AAE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1EB-2664-AC4C-A2BF-31CF4F0CE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26B2-B7FC-2443-AAD9-E38E710C5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29D5-0E57-084B-A594-6ECD5F28BF19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B5F4B-852C-1E4A-9461-0A088F02B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4E165-A17B-3846-9EFB-5ADAF5519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C595-D7E3-1B4D-954F-B4A7339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533A-A4CE-0246-83EA-77E95536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Research Methods in Psychology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3CDF0A8-8770-BB44-A449-9F1C50212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Correlational Methods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Observation of relationship between two or more variables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Illustrated with scatterplots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Quantified with Correlation Coefficients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Advantages: Efficient; may study problems that can</a:t>
            </a:r>
            <a:r>
              <a:rPr lang="ja-JP" altLang="en-US" sz="2000">
                <a:ea typeface="ＭＳ Ｐゴシック" panose="020B0600070205080204" pitchFamily="34" charset="-128"/>
              </a:rPr>
              <a:t>’</a:t>
            </a:r>
            <a:r>
              <a:rPr lang="en-US" altLang="ja-JP" sz="2000">
                <a:ea typeface="ＭＳ Ｐゴシック" panose="020B0600070205080204" pitchFamily="34" charset="-128"/>
              </a:rPr>
              <a:t>t be studied experimentally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Disadvantages: Leaves cause-effect relationship ambiguous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33031F-8122-C843-9E4F-680099DFD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4"/>
    </mc:Choice>
    <mc:Fallback xmlns="">
      <p:transition spd="slow" advTm="3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4494C1-7725-3F49-9C87-9B3A7316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83" y="1567"/>
            <a:ext cx="7413433" cy="1325563"/>
          </a:xfrm>
        </p:spPr>
        <p:txBody>
          <a:bodyPr>
            <a:normAutofit/>
          </a:bodyPr>
          <a:lstStyle/>
          <a:p>
            <a:r>
              <a:rPr lang="en-US" sz="6000" dirty="0"/>
              <a:t>Correlational Methods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7178CC-5559-8643-BBF2-2AB5520CA8F3}"/>
              </a:ext>
            </a:extLst>
          </p:cNvPr>
          <p:cNvCxnSpPr>
            <a:cxnSpLocks/>
          </p:cNvCxnSpPr>
          <p:nvPr/>
        </p:nvCxnSpPr>
        <p:spPr>
          <a:xfrm>
            <a:off x="2919470" y="1288973"/>
            <a:ext cx="0" cy="39770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6318A4-D193-4549-A865-2816C5E351AF}"/>
              </a:ext>
            </a:extLst>
          </p:cNvPr>
          <p:cNvCxnSpPr>
            <a:cxnSpLocks/>
          </p:cNvCxnSpPr>
          <p:nvPr/>
        </p:nvCxnSpPr>
        <p:spPr>
          <a:xfrm>
            <a:off x="2919470" y="5266063"/>
            <a:ext cx="5497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472039-7771-8A45-9BDE-B4B3C9BF7520}"/>
              </a:ext>
            </a:extLst>
          </p:cNvPr>
          <p:cNvCxnSpPr>
            <a:cxnSpLocks/>
          </p:cNvCxnSpPr>
          <p:nvPr/>
        </p:nvCxnSpPr>
        <p:spPr>
          <a:xfrm>
            <a:off x="2919470" y="5266063"/>
            <a:ext cx="5497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FBEEBF-CA4F-D14F-AE21-5B5C13FC7D46}"/>
              </a:ext>
            </a:extLst>
          </p:cNvPr>
          <p:cNvSpPr txBox="1"/>
          <p:nvPr/>
        </p:nvSpPr>
        <p:spPr>
          <a:xfrm>
            <a:off x="1173294" y="3167390"/>
            <a:ext cx="87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A169B0-A97D-584B-8F89-D33AB27E9C5D}"/>
              </a:ext>
            </a:extLst>
          </p:cNvPr>
          <p:cNvSpPr txBox="1"/>
          <p:nvPr/>
        </p:nvSpPr>
        <p:spPr>
          <a:xfrm>
            <a:off x="4441411" y="6004193"/>
            <a:ext cx="3309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Alcohol Consumption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07EF12-E25F-B445-8C66-3B10CCA9B01D}"/>
              </a:ext>
            </a:extLst>
          </p:cNvPr>
          <p:cNvSpPr txBox="1"/>
          <p:nvPr/>
        </p:nvSpPr>
        <p:spPr>
          <a:xfrm>
            <a:off x="2919470" y="5450461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71E106-3048-CF4E-B5DC-304942938628}"/>
              </a:ext>
            </a:extLst>
          </p:cNvPr>
          <p:cNvSpPr txBox="1"/>
          <p:nvPr/>
        </p:nvSpPr>
        <p:spPr>
          <a:xfrm>
            <a:off x="7845897" y="5450461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3B023A-F36A-D84B-8CA6-54A9DA831DD2}"/>
              </a:ext>
            </a:extLst>
          </p:cNvPr>
          <p:cNvSpPr txBox="1"/>
          <p:nvPr/>
        </p:nvSpPr>
        <p:spPr>
          <a:xfrm>
            <a:off x="2210252" y="137739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4C4A2D-28B8-DE48-90E2-87D238E87910}"/>
              </a:ext>
            </a:extLst>
          </p:cNvPr>
          <p:cNvSpPr txBox="1"/>
          <p:nvPr/>
        </p:nvSpPr>
        <p:spPr>
          <a:xfrm>
            <a:off x="2243341" y="503968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C31818-A155-4641-BD65-2FFFEA51C431}"/>
              </a:ext>
            </a:extLst>
          </p:cNvPr>
          <p:cNvSpPr txBox="1"/>
          <p:nvPr/>
        </p:nvSpPr>
        <p:spPr>
          <a:xfrm>
            <a:off x="2200612" y="410621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6E6A59-E159-274E-AC69-B522A5C5BE78}"/>
              </a:ext>
            </a:extLst>
          </p:cNvPr>
          <p:cNvSpPr txBox="1"/>
          <p:nvPr/>
        </p:nvSpPr>
        <p:spPr>
          <a:xfrm>
            <a:off x="2200612" y="324433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305757-7975-2048-8E99-099CC1CDD0B7}"/>
              </a:ext>
            </a:extLst>
          </p:cNvPr>
          <p:cNvSpPr txBox="1"/>
          <p:nvPr/>
        </p:nvSpPr>
        <p:spPr>
          <a:xfrm>
            <a:off x="2169718" y="231086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33E378-616E-E842-9852-18834020F2C6}"/>
              </a:ext>
            </a:extLst>
          </p:cNvPr>
          <p:cNvSpPr/>
          <p:nvPr/>
        </p:nvSpPr>
        <p:spPr>
          <a:xfrm>
            <a:off x="7845897" y="4565960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C3DCAB-5ECD-D145-831D-446F8DC738B0}"/>
              </a:ext>
            </a:extLst>
          </p:cNvPr>
          <p:cNvSpPr/>
          <p:nvPr/>
        </p:nvSpPr>
        <p:spPr>
          <a:xfrm>
            <a:off x="3424811" y="1598013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15983B-234A-3F48-8169-57EE653F8AF2}"/>
              </a:ext>
            </a:extLst>
          </p:cNvPr>
          <p:cNvSpPr/>
          <p:nvPr/>
        </p:nvSpPr>
        <p:spPr>
          <a:xfrm>
            <a:off x="5530480" y="1377396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21C1801-4D03-014B-B53E-8FEEA6AD7BDD}"/>
              </a:ext>
            </a:extLst>
          </p:cNvPr>
          <p:cNvSpPr/>
          <p:nvPr/>
        </p:nvSpPr>
        <p:spPr>
          <a:xfrm>
            <a:off x="3707130" y="4379219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1AFF7B-EDA3-2844-9DB1-9D357AEDC9CE}"/>
              </a:ext>
            </a:extLst>
          </p:cNvPr>
          <p:cNvSpPr/>
          <p:nvPr/>
        </p:nvSpPr>
        <p:spPr>
          <a:xfrm>
            <a:off x="6621188" y="4081789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D482DC-A7EC-804F-8FA3-CCF155CE2252}"/>
              </a:ext>
            </a:extLst>
          </p:cNvPr>
          <p:cNvSpPr/>
          <p:nvPr/>
        </p:nvSpPr>
        <p:spPr>
          <a:xfrm>
            <a:off x="7708198" y="3767277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B6A8E4A-6F69-EF4C-964C-E074D9B898C5}"/>
              </a:ext>
            </a:extLst>
          </p:cNvPr>
          <p:cNvSpPr/>
          <p:nvPr/>
        </p:nvSpPr>
        <p:spPr>
          <a:xfrm>
            <a:off x="4117637" y="2960542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FACF2E-B866-7D41-AFCB-C5EA1ACAC39F}"/>
              </a:ext>
            </a:extLst>
          </p:cNvPr>
          <p:cNvSpPr/>
          <p:nvPr/>
        </p:nvSpPr>
        <p:spPr>
          <a:xfrm>
            <a:off x="7845897" y="1746728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F218C37-EEFC-3A45-824C-A03C3E7C00E7}"/>
              </a:ext>
            </a:extLst>
          </p:cNvPr>
          <p:cNvSpPr/>
          <p:nvPr/>
        </p:nvSpPr>
        <p:spPr>
          <a:xfrm>
            <a:off x="6896586" y="3434308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87E44D8-D193-8246-930E-4A63989B8324}"/>
              </a:ext>
            </a:extLst>
          </p:cNvPr>
          <p:cNvSpPr/>
          <p:nvPr/>
        </p:nvSpPr>
        <p:spPr>
          <a:xfrm>
            <a:off x="6151110" y="3202793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9EEBE0-56A8-574A-B996-145B206AF10F}"/>
              </a:ext>
            </a:extLst>
          </p:cNvPr>
          <p:cNvSpPr/>
          <p:nvPr/>
        </p:nvSpPr>
        <p:spPr>
          <a:xfrm>
            <a:off x="5498373" y="2825318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8BFDCE8-CE2F-7340-9327-FD8D59E167C2}"/>
              </a:ext>
            </a:extLst>
          </p:cNvPr>
          <p:cNvSpPr/>
          <p:nvPr/>
        </p:nvSpPr>
        <p:spPr>
          <a:xfrm>
            <a:off x="5038436" y="1878361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C10B89-EB4A-734A-AC9E-4EA3044D89F7}"/>
              </a:ext>
            </a:extLst>
          </p:cNvPr>
          <p:cNvSpPr/>
          <p:nvPr/>
        </p:nvSpPr>
        <p:spPr>
          <a:xfrm>
            <a:off x="4531902" y="2346816"/>
            <a:ext cx="275398" cy="29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0297FC0-BF54-514B-A2E7-5EDA3A6BFE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39"/>
    </mc:Choice>
    <mc:Fallback xmlns="">
      <p:transition spd="slow" advTm="19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04EC-165E-9D49-8C2A-C7648675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72" y="144787"/>
            <a:ext cx="8603255" cy="1325563"/>
          </a:xfrm>
        </p:spPr>
        <p:txBody>
          <a:bodyPr>
            <a:normAutofit/>
          </a:bodyPr>
          <a:lstStyle/>
          <a:p>
            <a:r>
              <a:rPr lang="en-US" sz="6000" dirty="0"/>
              <a:t>The Correlation Coefficient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AECC1-5B92-4048-898B-8322F4A8B3D2}"/>
              </a:ext>
            </a:extLst>
          </p:cNvPr>
          <p:cNvSpPr txBox="1"/>
          <p:nvPr/>
        </p:nvSpPr>
        <p:spPr>
          <a:xfrm>
            <a:off x="700645" y="3778785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-1.0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88490-218D-5F48-921D-F3279B015BB9}"/>
              </a:ext>
            </a:extLst>
          </p:cNvPr>
          <p:cNvSpPr txBox="1"/>
          <p:nvPr/>
        </p:nvSpPr>
        <p:spPr>
          <a:xfrm>
            <a:off x="9726446" y="3778785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+1.0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894CD-29CE-A049-92EC-5F906FD3DEA9}"/>
              </a:ext>
            </a:extLst>
          </p:cNvPr>
          <p:cNvSpPr txBox="1"/>
          <p:nvPr/>
        </p:nvSpPr>
        <p:spPr>
          <a:xfrm>
            <a:off x="5357780" y="43109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4E21D1-C176-B543-88DF-2CB6140083EE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452774" y="4040395"/>
            <a:ext cx="8342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38B6EA-F71E-7540-A8C7-28F79A25E810}"/>
                  </a:ext>
                </a:extLst>
              </p14:cNvPr>
              <p14:cNvContentPartPr/>
              <p14:nvPr/>
            </p14:nvContentPartPr>
            <p14:xfrm>
              <a:off x="5778963" y="4526549"/>
              <a:ext cx="360" cy="2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38B6EA-F71E-7540-A8C7-28F79A25E8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9963" y="4517549"/>
                <a:ext cx="18000" cy="20520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C82F2B-2BF9-5D4B-911B-92C67117499D}"/>
              </a:ext>
            </a:extLst>
          </p:cNvPr>
          <p:cNvCxnSpPr>
            <a:cxnSpLocks/>
          </p:cNvCxnSpPr>
          <p:nvPr/>
        </p:nvCxnSpPr>
        <p:spPr>
          <a:xfrm>
            <a:off x="5541484" y="3778785"/>
            <a:ext cx="0" cy="52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737BE3-B973-5547-9822-470C1574E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8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56"/>
    </mc:Choice>
    <mc:Fallback>
      <p:transition spd="slow" advTm="19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7ACB2-AB3F-554A-865A-8018F358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460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Scatter Plots</a:t>
            </a:r>
          </a:p>
        </p:txBody>
      </p:sp>
      <p:pic>
        <p:nvPicPr>
          <p:cNvPr id="24578" name="Content Placeholder 3" descr="scatter2.gif">
            <a:extLst>
              <a:ext uri="{FF2B5EF4-FFF2-40B4-BE49-F238E27FC236}">
                <a16:creationId xmlns:a16="http://schemas.microsoft.com/office/drawing/2014/main" id="{91A0E592-4ACC-0142-A4E4-FF7BD0E0C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25" r="-64825"/>
          <a:stretch>
            <a:fillRect/>
          </a:stretch>
        </p:blipFill>
        <p:spPr>
          <a:xfrm>
            <a:off x="1066800" y="998538"/>
            <a:ext cx="9391650" cy="6011862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55A634-13A6-194E-AE21-5C06EE012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74"/>
    </mc:Choice>
    <mc:Fallback xmlns="">
      <p:transition spd="slow" advTm="11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1465B-044B-254F-8675-3CA62F93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Scatter Plots</a:t>
            </a:r>
          </a:p>
        </p:txBody>
      </p:sp>
      <p:pic>
        <p:nvPicPr>
          <p:cNvPr id="25602" name="Content Placeholder 3" descr="scatter plot 3.png">
            <a:extLst>
              <a:ext uri="{FF2B5EF4-FFF2-40B4-BE49-F238E27FC236}">
                <a16:creationId xmlns:a16="http://schemas.microsoft.com/office/drawing/2014/main" id="{68C1E381-7151-7547-98A6-4F1A0EC8AC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2" b="-522"/>
          <a:stretch>
            <a:fillRect/>
          </a:stretch>
        </p:blipFill>
        <p:spPr>
          <a:xfrm>
            <a:off x="2720976" y="1295400"/>
            <a:ext cx="7737475" cy="49530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632AB5-D6A1-DF45-BA9E-A47A11F3C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86"/>
    </mc:Choice>
    <mc:Fallback xmlns="">
      <p:transition spd="slow" advTm="8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533A-A4CE-0246-83EA-77E95536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Research Methods in Psychology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3CDF0A8-8770-BB44-A449-9F1C50212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Correlational Methods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Observation of relationship between two or more variables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Illustrated with scatterplots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Quantified with Correlation Coefficients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Advantages: Efficient; may study problems that can</a:t>
            </a:r>
            <a:r>
              <a:rPr lang="ja-JP" altLang="en-US" sz="2000">
                <a:ea typeface="ＭＳ Ｐゴシック" panose="020B0600070205080204" pitchFamily="34" charset="-128"/>
              </a:rPr>
              <a:t>’</a:t>
            </a:r>
            <a:r>
              <a:rPr lang="en-US" altLang="ja-JP" sz="2000">
                <a:ea typeface="ＭＳ Ｐゴシック" panose="020B0600070205080204" pitchFamily="34" charset="-128"/>
              </a:rPr>
              <a:t>t be studied experimentally</a:t>
            </a: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Disadvantages: Leaves cause-effect relationship ambiguous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7F0741-2C44-3A43-BCA8-493E87E8B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1"/>
    </mc:Choice>
    <mc:Fallback xmlns="">
      <p:transition spd="slow" advTm="157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18.9|9.5|7.1|5.9|3|1.2|1.1|1.1|0.8|1.3|0.9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106</Words>
  <Application>Microsoft Macintosh PowerPoint</Application>
  <PresentationFormat>Widescreen</PresentationFormat>
  <Paragraphs>30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Research Methods in Psychology</vt:lpstr>
      <vt:lpstr>Correlational Methods</vt:lpstr>
      <vt:lpstr>The Correlation Coefficient</vt:lpstr>
      <vt:lpstr>Scatter Plots</vt:lpstr>
      <vt:lpstr>Scatter Plots</vt:lpstr>
      <vt:lpstr>Research Methods in Psychology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in Psychology</dc:title>
  <dc:creator>Frank McAndrew</dc:creator>
  <cp:lastModifiedBy>Frank McAndrew</cp:lastModifiedBy>
  <cp:revision>13</cp:revision>
  <dcterms:created xsi:type="dcterms:W3CDTF">2020-03-23T20:27:41Z</dcterms:created>
  <dcterms:modified xsi:type="dcterms:W3CDTF">2020-03-25T16:26:58Z</dcterms:modified>
</cp:coreProperties>
</file>