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795" r:id="rId3"/>
    <p:sldId id="527" r:id="rId4"/>
    <p:sldId id="797" r:id="rId5"/>
    <p:sldId id="796" r:id="rId6"/>
    <p:sldId id="788" r:id="rId7"/>
    <p:sldId id="787" r:id="rId8"/>
    <p:sldId id="528" r:id="rId9"/>
    <p:sldId id="709" r:id="rId10"/>
    <p:sldId id="710" r:id="rId11"/>
    <p:sldId id="79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hyperlink" Target="https://www.youtube.com/watch?v=o8BkzvP19v4" TargetMode="External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hyperlink" Target="https://www.youtube.com/watch?v=udenNdU53HU" TargetMode="Externa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hyperlink" Target="https://www.youtube.com/watch?v=NyDDyT1lDhA" TargetMode="Externa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27F0-9F52-224D-84E6-7C2AD7A27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7708" y="2489811"/>
            <a:ext cx="7456583" cy="1606189"/>
          </a:xfrm>
        </p:spPr>
        <p:txBody>
          <a:bodyPr/>
          <a:lstStyle/>
          <a:p>
            <a:r>
              <a:rPr lang="en-US" sz="9600" dirty="0"/>
              <a:t>Conformity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C4E4D4-2FCC-9E49-B302-506671F82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2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2"/>
    </mc:Choice>
    <mc:Fallback>
      <p:transition spd="slow" advTm="7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Title 3">
            <a:extLst>
              <a:ext uri="{FF2B5EF4-FFF2-40B4-BE49-F238E27FC236}">
                <a16:creationId xmlns:a16="http://schemas.microsoft.com/office/drawing/2014/main" id="{9347B09E-C277-A546-82A1-F9D1791E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648" y="421396"/>
            <a:ext cx="3398704" cy="71334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Social Status</a:t>
            </a:r>
          </a:p>
        </p:txBody>
      </p:sp>
      <p:pic>
        <p:nvPicPr>
          <p:cNvPr id="345091" name="Picture 2" descr="빈부격차.jpg">
            <a:extLst>
              <a:ext uri="{FF2B5EF4-FFF2-40B4-BE49-F238E27FC236}">
                <a16:creationId xmlns:a16="http://schemas.microsoft.com/office/drawing/2014/main" id="{0109E73B-EF1D-F04B-B001-89BE183A4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98" y="1244906"/>
            <a:ext cx="8058804" cy="536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493D85-B925-E044-97BD-823BC2F88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7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17"/>
    </mc:Choice>
    <mc:Fallback>
      <p:transition spd="slow" advTm="4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231A-70AB-A24D-9AC4-931E3727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576" y="245126"/>
            <a:ext cx="6758848" cy="779443"/>
          </a:xfrm>
        </p:spPr>
        <p:txBody>
          <a:bodyPr/>
          <a:lstStyle/>
          <a:p>
            <a:r>
              <a:rPr lang="en-US" dirty="0"/>
              <a:t>RESISTING CONFORMITY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657D9-E4AC-4A4A-B75D-FEC3C1355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094" y="1186608"/>
            <a:ext cx="4621576" cy="1600659"/>
          </a:xfrm>
        </p:spPr>
        <p:txBody>
          <a:bodyPr>
            <a:noAutofit/>
          </a:bodyPr>
          <a:lstStyle/>
          <a:p>
            <a:r>
              <a:rPr lang="en-US" sz="2800" dirty="0"/>
              <a:t>Psychological Reactance</a:t>
            </a:r>
          </a:p>
          <a:p>
            <a:r>
              <a:rPr lang="en-US" sz="2800" dirty="0"/>
              <a:t>Asserting Uniqueness</a:t>
            </a:r>
          </a:p>
          <a:p>
            <a:r>
              <a:rPr lang="en-US" sz="2800" dirty="0"/>
              <a:t>Anti-Conformity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D9C686-E08A-7348-A446-32D6DF758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663" y="2445743"/>
            <a:ext cx="7612656" cy="428212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C71524-3FFF-CC4A-B15D-FB1176D7F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0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31"/>
    </mc:Choice>
    <mc:Fallback>
      <p:transition spd="slow" advTm="104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A11024-4B18-3947-A56A-BFAE7892E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776" y="109407"/>
            <a:ext cx="8130448" cy="66391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B0E87A-CBAB-B546-93FE-078C97240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9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67"/>
    </mc:Choice>
    <mc:Fallback>
      <p:transition spd="slow" advTm="3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itle 1">
            <a:extLst>
              <a:ext uri="{FF2B5EF4-FFF2-40B4-BE49-F238E27FC236}">
                <a16:creationId xmlns:a16="http://schemas.microsoft.com/office/drawing/2014/main" id="{04BAD964-0F51-5E49-8568-411AD053D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84" y="149340"/>
            <a:ext cx="6824031" cy="85028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Degrees of Social Influence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D184D-833B-EE48-AF47-012AB41F1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1" y="1638300"/>
            <a:ext cx="2495320" cy="3581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5"/>
              </a:rPr>
              <a:t>Conformity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Compliance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Obedience</a:t>
            </a:r>
          </a:p>
          <a:p>
            <a:pPr eaLnBrk="1" hangingPunct="1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53284" name="Slide Number Placeholder 3">
            <a:extLst>
              <a:ext uri="{FF2B5EF4-FFF2-40B4-BE49-F238E27FC236}">
                <a16:creationId xmlns:a16="http://schemas.microsoft.com/office/drawing/2014/main" id="{AA9FF159-C52F-2D49-AD2B-2B4558CB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758C6E4-D711-E44C-A5E0-490C0B0FCE52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3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53285" name="Picture 1" descr="conformity_115465.jpg">
            <a:extLst>
              <a:ext uri="{FF2B5EF4-FFF2-40B4-BE49-F238E27FC236}">
                <a16:creationId xmlns:a16="http://schemas.microsoft.com/office/drawing/2014/main" id="{6D713CA2-1901-DE42-901B-7AC116ECF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421" y="1193800"/>
            <a:ext cx="518795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6" name="TextBox 5">
            <a:extLst>
              <a:ext uri="{FF2B5EF4-FFF2-40B4-BE49-F238E27FC236}">
                <a16:creationId xmlns:a16="http://schemas.microsoft.com/office/drawing/2014/main" id="{D6B258E1-DE1C-5340-BB7D-1DE13FD04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954" y="5295900"/>
            <a:ext cx="3071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hlinkClick r:id="rId7"/>
              </a:rPr>
              <a:t>Another conformity example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2061FC-85DD-5449-952D-C95312B226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62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28"/>
    </mc:Choice>
    <mc:Fallback>
      <p:transition spd="slow" advTm="7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281ED-F437-9E44-B4D3-28077199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7B0FD4-E15E-0D4C-A9AC-FE6E1C942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74035" y="41070"/>
            <a:ext cx="9043930" cy="6775859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475A4D-EC1B-C64B-9DCA-5514A952E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3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79"/>
    </mc:Choice>
    <mc:Fallback>
      <p:transition spd="slow" advTm="53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74223-9FC6-334C-9D62-B4DC54B7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02141A-E36D-CA46-AF14-72CFD371E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1978" y="136334"/>
            <a:ext cx="8780443" cy="658533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D020A7-61A2-C94B-B1E5-6A23A1192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50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76"/>
    </mc:Choice>
    <mc:Fallback>
      <p:transition spd="slow" advTm="67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3" descr="asch_experiments.jpg">
            <a:extLst>
              <a:ext uri="{FF2B5EF4-FFF2-40B4-BE49-F238E27FC236}">
                <a16:creationId xmlns:a16="http://schemas.microsoft.com/office/drawing/2014/main" id="{2F1A98E6-4C25-D348-913D-9F2446E86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6" y="0"/>
            <a:ext cx="6390978" cy="287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07" name="Picture 4" descr="exhibitab.png">
            <a:extLst>
              <a:ext uri="{FF2B5EF4-FFF2-40B4-BE49-F238E27FC236}">
                <a16:creationId xmlns:a16="http://schemas.microsoft.com/office/drawing/2014/main" id="{7A9BDBE3-23E7-AB47-80BE-F5BF85E12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46782"/>
            <a:ext cx="597058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F2A0B8-7C90-5D45-B4ED-E7C7D45F43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3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99"/>
    </mc:Choice>
    <mc:Fallback>
      <p:transition spd="slow" advTm="107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Title 1">
            <a:extLst>
              <a:ext uri="{FF2B5EF4-FFF2-40B4-BE49-F238E27FC236}">
                <a16:creationId xmlns:a16="http://schemas.microsoft.com/office/drawing/2014/main" id="{91730A4A-8954-1F4E-B40C-A4D2A88DC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17" y="153262"/>
            <a:ext cx="10950765" cy="717071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Conformity can be </a:t>
            </a:r>
            <a:r>
              <a:rPr lang="en-US" altLang="en-US" i="1" dirty="0">
                <a:ea typeface="ＭＳ Ｐゴシック" panose="020B0600070205080204" pitchFamily="34" charset="-128"/>
              </a:rPr>
              <a:t>Informational </a:t>
            </a:r>
            <a:r>
              <a:rPr lang="en-US" altLang="en-US" dirty="0">
                <a:ea typeface="ＭＳ Ｐゴシック" panose="020B0600070205080204" pitchFamily="34" charset="-128"/>
              </a:rPr>
              <a:t>or </a:t>
            </a:r>
            <a:r>
              <a:rPr lang="en-US" altLang="en-US" i="1" dirty="0">
                <a:ea typeface="ＭＳ Ｐゴシック" panose="020B0600070205080204" pitchFamily="34" charset="-128"/>
              </a:rPr>
              <a:t>Normative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55331" name="Picture 3" descr="the-comfort-in-conformity-3-1600x900.jpg">
            <a:extLst>
              <a:ext uri="{FF2B5EF4-FFF2-40B4-BE49-F238E27FC236}">
                <a16:creationId xmlns:a16="http://schemas.microsoft.com/office/drawing/2014/main" id="{29DD87E4-5934-6344-A722-AB3E45293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19" y="870333"/>
            <a:ext cx="10300359" cy="579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D7DDFD-B945-5D44-9B0A-DB885ED5E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3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16"/>
    </mc:Choice>
    <mc:Fallback>
      <p:transition spd="slow" advTm="125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Title 1">
            <a:extLst>
              <a:ext uri="{FF2B5EF4-FFF2-40B4-BE49-F238E27FC236}">
                <a16:creationId xmlns:a16="http://schemas.microsoft.com/office/drawing/2014/main" id="{82BC8598-A27C-4349-BAB8-22FEC73C6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933" y="0"/>
            <a:ext cx="6890133" cy="777877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5"/>
              </a:rPr>
              <a:t>Factors Affecting Conformity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3D36F-6897-2E4C-A415-2B7B33E1C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05" y="788917"/>
            <a:ext cx="4603310" cy="566446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Degree of Social Support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Previous Embarrassment/Deviation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Relative status of group members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Sex and nature of task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Group size (around 4 is optimal)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Group Cohesiveness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Publicity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Ambiguity of Task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Personality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Authoritarianism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Need for Approval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Locus of Control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7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Self Esteem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Cultural Background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Social Roles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solidFill>
                <a:srgbClr val="000090"/>
              </a:solidFill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356356" name="Slide Number Placeholder 3">
            <a:extLst>
              <a:ext uri="{FF2B5EF4-FFF2-40B4-BE49-F238E27FC236}">
                <a16:creationId xmlns:a16="http://schemas.microsoft.com/office/drawing/2014/main" id="{8486A866-727F-6440-899B-E8784F3F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77AE37-A3CB-8649-8945-52380C888B32}" type="slidenum">
              <a:rPr lang="en-US" altLang="en-US" sz="1100">
                <a:solidFill>
                  <a:srgbClr val="7F7F7F"/>
                </a:solidFill>
              </a:rPr>
              <a:pPr eaLnBrk="1" hangingPunct="1"/>
              <a:t>8</a:t>
            </a:fld>
            <a:endParaRPr lang="en-US" altLang="en-US" sz="1100">
              <a:solidFill>
                <a:srgbClr val="7F7F7F"/>
              </a:solidFill>
            </a:endParaRPr>
          </a:p>
        </p:txBody>
      </p:sp>
      <p:pic>
        <p:nvPicPr>
          <p:cNvPr id="356357" name="Picture 1" descr="asch-conformity.jpg">
            <a:hlinkClick r:id="rId5"/>
            <a:extLst>
              <a:ext uri="{FF2B5EF4-FFF2-40B4-BE49-F238E27FC236}">
                <a16:creationId xmlns:a16="http://schemas.microsoft.com/office/drawing/2014/main" id="{3702DBB2-9358-4D47-8124-F0559863AC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84" y="1697874"/>
            <a:ext cx="6725702" cy="346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B7AF27-790C-094A-A822-93CF584419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696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485"/>
    </mc:Choice>
    <mc:Fallback>
      <p:transition spd="slow" advTm="287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Title 3">
            <a:extLst>
              <a:ext uri="{FF2B5EF4-FFF2-40B4-BE49-F238E27FC236}">
                <a16:creationId xmlns:a16="http://schemas.microsoft.com/office/drawing/2014/main" id="{FBC2D2C8-C1D5-F24B-AF42-DC0B0BEC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359" y="145974"/>
            <a:ext cx="3123282" cy="7023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Social Roles</a:t>
            </a:r>
          </a:p>
        </p:txBody>
      </p:sp>
      <p:pic>
        <p:nvPicPr>
          <p:cNvPr id="344067" name="Picture 1" descr="bigstock-young-woman-holding-happy-mask-38832853.jpg">
            <a:extLst>
              <a:ext uri="{FF2B5EF4-FFF2-40B4-BE49-F238E27FC236}">
                <a16:creationId xmlns:a16="http://schemas.microsoft.com/office/drawing/2014/main" id="{1CC2AC77-98A3-1B4C-8B8F-256DFB8E1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824" y="1068291"/>
            <a:ext cx="7710352" cy="524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57D521-6101-E14B-8466-7C0C415E8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9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18"/>
    </mc:Choice>
    <mc:Fallback>
      <p:transition spd="slow" advTm="9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3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8|0.7|0.7|0.8|0.8|0.8|0.6|0.7|1.2|1.7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47</TotalTime>
  <Words>79</Words>
  <Application>Microsoft Macintosh PowerPoint</Application>
  <PresentationFormat>Widescreen</PresentationFormat>
  <Paragraphs>31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Franklin Gothic Book</vt:lpstr>
      <vt:lpstr>Crop</vt:lpstr>
      <vt:lpstr>Conformity</vt:lpstr>
      <vt:lpstr>PowerPoint Presentation</vt:lpstr>
      <vt:lpstr>Degrees of Social Influence</vt:lpstr>
      <vt:lpstr>PowerPoint Presentation</vt:lpstr>
      <vt:lpstr>PowerPoint Presentation</vt:lpstr>
      <vt:lpstr>PowerPoint Presentation</vt:lpstr>
      <vt:lpstr>Conformity can be Informational or Normative</vt:lpstr>
      <vt:lpstr>Factors Affecting Conformity</vt:lpstr>
      <vt:lpstr>Social Roles</vt:lpstr>
      <vt:lpstr>Social Status</vt:lpstr>
      <vt:lpstr>RESISTING CONFORMITY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10</cp:revision>
  <dcterms:created xsi:type="dcterms:W3CDTF">2020-05-27T18:08:35Z</dcterms:created>
  <dcterms:modified xsi:type="dcterms:W3CDTF">2020-06-09T18:16:27Z</dcterms:modified>
</cp:coreProperties>
</file>