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544" r:id="rId3"/>
    <p:sldId id="259" r:id="rId4"/>
    <p:sldId id="413" r:id="rId5"/>
    <p:sldId id="414" r:id="rId6"/>
    <p:sldId id="418" r:id="rId7"/>
    <p:sldId id="54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E53-A25A-094A-B23A-A88DF4E32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0BAB6-DA8C-D841-93D1-96C1B1C5A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AE652-6735-8B41-9B8B-12C72F86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45EB-508B-1647-8B5D-63AC2A99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1A273-24A2-8346-9089-B670AF78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3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A0AB5-CC07-A242-A954-040EC93A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BAF2A-1285-3A47-AEBE-004B1A3F0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EAB80-EBAD-9840-B6E3-586786114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27C20-1E0F-6F47-BC53-1B33D461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C9588-1D28-E248-8C60-09409DD3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88CC1-7BDD-3B4D-88A0-B1C17269E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4D5D3-4BB4-9946-840C-FCE173003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0537B-F11E-8541-BF79-CC29DFD5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6AC82-6EDC-2043-BCE8-8AEE277F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8D9F1-BA7F-AC45-A3B3-B4843B87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969-4640-7E4D-A719-69638723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B71B8-06E5-1E42-BAED-BE69804AC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94470-DFD3-5B4D-B119-766312AB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CC026-6DA4-D04D-B27E-BFB76C99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0A7C-FCBA-754E-BC3B-FB32D1D6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7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5668-1FC9-F74C-AFE4-4E22B6CC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D87BA-377C-DA40-888E-36C74D338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DC461-3A78-7E4E-AA0F-D0A767B8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6A40-C1B5-994F-BDE2-2BF841FF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E4F30-0744-D144-B6B2-32CCFAAA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A7CA-95BD-404F-825D-3C9A0208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0D571-193B-C241-9A84-4AAF28BAC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F1724-B00F-574E-9A1C-A3537E362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44DDD-FEF5-7C4B-AE7E-968E2B15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33D-EFA9-E544-9DD8-26EA5616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29B44-D2E7-204D-B4A4-F8F52E89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0EC6-55FA-B74F-AC6E-D5BD3D8CF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AE397-43E5-0E4B-926D-244ED2879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4579C-D296-D747-9085-B14B97F37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C8CF1-CBB3-A341-88AF-198D4BCEB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BD6F4-21A6-D047-B797-1EC4DBEB8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112DE-A172-AC43-8F9C-16B35240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7779D-98B2-2843-A175-7180EE35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4A4E1-454C-4A44-B6A7-1E2E8077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BBC9-8C3C-3449-8790-732B25FE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DB44F-3D74-614B-9534-DA3EBB0E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BE4EB-3B85-4A4F-8BCE-FD2288A5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4CFB9-9375-2F47-8995-2C466660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8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D63AE-FC92-D248-A7C9-B4FCBDDF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35318-4B21-2949-BEBA-B9031FF0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36AC4-D33E-E24B-9BC0-9E2D3561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4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A8C5-446F-D34E-A012-CE1BFC1FD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6B368-0539-A44B-83AC-51D8766CA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0706C-0E50-8644-8647-7452FBF79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2AB54-913F-9348-B4A4-7818B39C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42005-1A18-5143-AB73-02FB3F44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C508B-84CC-8C46-84E1-297CB799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0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06982-85E4-9849-8CCE-337C308E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8E1EA-7293-434F-B359-24184B8CD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5FA-D5B8-C840-A31E-E21B51015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0A8E3-C164-4C48-B301-A0BCAB11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C18D1-BCDC-6A4E-9651-008B46516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FAAC8-B2BA-314C-A406-900D17F0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6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1C8C5-2A08-1047-B51E-8FC4D145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F1D2C-417A-1549-94F5-9DF9F6DF5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1EA40-D280-5845-99CA-4D75F7419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5307-66BA-6649-B5A5-D1D2348DB165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E23E9-F788-864B-A043-F7D63A3EF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AF1FD-A460-DE4F-A8B3-C03B3D1F4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837FD-0FE2-E54D-9D6B-7128F44A7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8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C7C8C2-7518-D44E-B1BE-D12E1ED1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Types of Memory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B139F-C4AD-D548-8D24-F4EB623A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1371600"/>
            <a:ext cx="43679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Declarative Memory: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	- Episodic Memory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	- Semantic 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A02AB-82E1-1442-A162-254611DE3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3149600"/>
            <a:ext cx="718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Implicit Memory (versus explicit memory)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DFFF6-9660-EC43-BE36-9A7BC224F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987800"/>
            <a:ext cx="3519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Procedural Memory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9591B-1309-C04B-83AA-B9B805848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826000"/>
            <a:ext cx="4529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Prospective Remembering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9C9D95-B111-9B47-9CE6-938F5D12BF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58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301"/>
    </mc:Choice>
    <mc:Fallback>
      <p:transition spd="slow" advTm="31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C61E-7141-AB42-9142-D6C39264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Prospective Remembering</a:t>
            </a:r>
          </a:p>
        </p:txBody>
      </p:sp>
      <p:pic>
        <p:nvPicPr>
          <p:cNvPr id="162818" name="Picture 2" descr="unnamed.jpg">
            <a:extLst>
              <a:ext uri="{FF2B5EF4-FFF2-40B4-BE49-F238E27FC236}">
                <a16:creationId xmlns:a16="http://schemas.microsoft.com/office/drawing/2014/main" id="{79A95E7F-6CFB-7C4E-9B4A-0D89E1396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043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F07633-E8E6-3948-B0EB-89467EE77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7"/>
    </mc:Choice>
    <mc:Fallback>
      <p:transition spd="slow" advTm="2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5610-8053-C649-9EE9-0F4A941B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152400"/>
            <a:ext cx="74993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Information-Processing Model of Memory</a:t>
            </a:r>
          </a:p>
        </p:txBody>
      </p:sp>
      <p:pic>
        <p:nvPicPr>
          <p:cNvPr id="163842" name="Picture 7" descr="modal_memory.jpg">
            <a:extLst>
              <a:ext uri="{FF2B5EF4-FFF2-40B4-BE49-F238E27FC236}">
                <a16:creationId xmlns:a16="http://schemas.microsoft.com/office/drawing/2014/main" id="{323F58D7-6688-D743-8568-A36E30431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066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31433D-0D6E-9B4A-A006-28413402F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1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48"/>
    </mc:Choice>
    <mc:Fallback>
      <p:transition spd="slow" advTm="10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A129-5CEC-1A42-9495-1504C0C5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Sensory Memory</a:t>
            </a:r>
            <a:b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(Also known as Sensory Register or Sensory Store)</a:t>
            </a:r>
          </a:p>
        </p:txBody>
      </p:sp>
      <p:pic>
        <p:nvPicPr>
          <p:cNvPr id="164866" name="Picture 4" descr="sensory-memory.bmp">
            <a:extLst>
              <a:ext uri="{FF2B5EF4-FFF2-40B4-BE49-F238E27FC236}">
                <a16:creationId xmlns:a16="http://schemas.microsoft.com/office/drawing/2014/main" id="{63895B09-F0F5-9047-A27F-DFEFDD20D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1677988"/>
            <a:ext cx="4297362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1FF9ED-454E-D24E-86F3-D3CE8382E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9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82"/>
    </mc:Choice>
    <mc:Fallback>
      <p:transition spd="slow" advTm="169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DBA4-6B09-B642-8FD5-0DC30A9C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62472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SENSORY MEMORY</a:t>
            </a:r>
          </a:p>
        </p:txBody>
      </p:sp>
      <p:sp>
        <p:nvSpPr>
          <p:cNvPr id="165890" name="Text Placeholder 2">
            <a:extLst>
              <a:ext uri="{FF2B5EF4-FFF2-40B4-BE49-F238E27FC236}">
                <a16:creationId xmlns:a16="http://schemas.microsoft.com/office/drawing/2014/main" id="{170330E2-2248-6346-9480-2D4F723D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1" y="328613"/>
            <a:ext cx="4022725" cy="639762"/>
          </a:xfrm>
          <a:ln>
            <a:headEnd/>
            <a:tailEnd/>
          </a:ln>
        </p:spPr>
        <p:txBody>
          <a:bodyPr>
            <a:normAutofit fontScale="77500" lnSpcReduction="20000"/>
          </a:bodyPr>
          <a:lstStyle/>
          <a:p>
            <a:pPr marL="63500" algn="ctr"/>
            <a:r>
              <a:rPr lang="en-US" altLang="en-US" dirty="0">
                <a:ea typeface="ＭＳ Ｐゴシック" panose="020B0600070205080204" pitchFamily="34" charset="-128"/>
              </a:rPr>
              <a:t>Visual Sensory Memory </a:t>
            </a:r>
          </a:p>
          <a:p>
            <a:pPr marL="63500" algn="ctr"/>
            <a:r>
              <a:rPr lang="en-US" altLang="en-US" dirty="0">
                <a:ea typeface="ＭＳ Ｐゴシック" panose="020B0600070205080204" pitchFamily="34" charset="-128"/>
              </a:rPr>
              <a:t>(the Icon)</a:t>
            </a:r>
          </a:p>
        </p:txBody>
      </p:sp>
      <p:sp>
        <p:nvSpPr>
          <p:cNvPr id="165891" name="Text Placeholder 3">
            <a:extLst>
              <a:ext uri="{FF2B5EF4-FFF2-40B4-BE49-F238E27FC236}">
                <a16:creationId xmlns:a16="http://schemas.microsoft.com/office/drawing/2014/main" id="{4912C971-7E8B-C248-8BA7-013FAEBFA96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88076" y="328613"/>
            <a:ext cx="4022725" cy="639762"/>
          </a:xfrm>
          <a:ln>
            <a:headEnd/>
            <a:tailEnd/>
          </a:ln>
        </p:spPr>
        <p:txBody>
          <a:bodyPr>
            <a:normAutofit fontScale="77500" lnSpcReduction="20000"/>
          </a:bodyPr>
          <a:lstStyle/>
          <a:p>
            <a:pPr marL="63500" algn="ctr"/>
            <a:r>
              <a:rPr lang="en-US" altLang="en-US" dirty="0">
                <a:ea typeface="ＭＳ Ｐゴシック" panose="020B0600070205080204" pitchFamily="34" charset="-128"/>
              </a:rPr>
              <a:t>Auditory Sensory Memory </a:t>
            </a:r>
          </a:p>
          <a:p>
            <a:pPr marL="63500" algn="ctr"/>
            <a:r>
              <a:rPr lang="en-US" altLang="en-US" dirty="0">
                <a:ea typeface="ＭＳ Ｐゴシック" panose="020B0600070205080204" pitchFamily="34" charset="-128"/>
              </a:rPr>
              <a:t>(the Echo)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3AF1E8-71E6-D740-9073-3B66A52E1FC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981201" y="969963"/>
            <a:ext cx="4022725" cy="4114800"/>
          </a:xfrm>
          <a:ln>
            <a:headEnd/>
            <a:tailEnd/>
          </a:ln>
        </p:spPr>
        <p:txBody>
          <a:bodyPr/>
          <a:lstStyle/>
          <a:p>
            <a:pPr marL="392113" indent="-273050"/>
            <a:r>
              <a:rPr lang="en-US" altLang="en-US" dirty="0">
                <a:ea typeface="ＭＳ Ｐゴシック" panose="020B0600070205080204" pitchFamily="34" charset="-128"/>
              </a:rPr>
              <a:t>Lasts .25 to .5 seconds; never more than I second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4B09A-0DFE-9847-BB7F-AF386FF7D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8076" y="969963"/>
            <a:ext cx="4022725" cy="4114800"/>
          </a:xfrm>
          <a:ln>
            <a:headEnd/>
            <a:tailEnd/>
          </a:ln>
        </p:spPr>
        <p:txBody>
          <a:bodyPr/>
          <a:lstStyle/>
          <a:p>
            <a:pPr marL="392113" indent="-273050"/>
            <a:r>
              <a:rPr lang="en-US" altLang="en-US">
                <a:ea typeface="ＭＳ Ｐゴシック" panose="020B0600070205080204" pitchFamily="34" charset="-128"/>
              </a:rPr>
              <a:t>Lasts up to two seconds</a:t>
            </a:r>
          </a:p>
        </p:txBody>
      </p:sp>
      <p:pic>
        <p:nvPicPr>
          <p:cNvPr id="7" name="Picture 6" descr="depositphotos_4392533-Ear-3d-illustration.jpg">
            <a:extLst>
              <a:ext uri="{FF2B5EF4-FFF2-40B4-BE49-F238E27FC236}">
                <a16:creationId xmlns:a16="http://schemas.microsoft.com/office/drawing/2014/main" id="{232F2173-E0D4-C04E-8CC3-7134A90D9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2044241"/>
            <a:ext cx="29718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nimated_human_eye_model.jpg">
            <a:extLst>
              <a:ext uri="{FF2B5EF4-FFF2-40B4-BE49-F238E27FC236}">
                <a16:creationId xmlns:a16="http://schemas.microsoft.com/office/drawing/2014/main" id="{55AD94FA-D163-664D-B641-2FEE787A1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2247441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FF1FF8-C3DE-3249-8A9D-229696AAA8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37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09"/>
    </mc:Choice>
    <mc:Fallback>
      <p:transition spd="slow" advTm="197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71A89-F778-DB44-B66D-10E725F3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263" y="4523734"/>
            <a:ext cx="690547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Short- vs. Long-Term Memory</a:t>
            </a:r>
          </a:p>
        </p:txBody>
      </p:sp>
      <p:sp>
        <p:nvSpPr>
          <p:cNvPr id="184322" name="Text Placeholder 2">
            <a:extLst>
              <a:ext uri="{FF2B5EF4-FFF2-40B4-BE49-F238E27FC236}">
                <a16:creationId xmlns:a16="http://schemas.microsoft.com/office/drawing/2014/main" id="{3A68D1B7-5C9B-6645-9D84-5B999272C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3570" y="403410"/>
            <a:ext cx="3284862" cy="639762"/>
          </a:xfrm>
          <a:ln>
            <a:headEnd/>
            <a:tailEnd/>
          </a:ln>
        </p:spPr>
        <p:txBody>
          <a:bodyPr>
            <a:normAutofit/>
          </a:bodyPr>
          <a:lstStyle/>
          <a:p>
            <a:pPr marL="63500"/>
            <a:r>
              <a:rPr lang="en-US" altLang="en-US" sz="2800" dirty="0">
                <a:ea typeface="ＭＳ Ｐゴシック" panose="020B0600070205080204" pitchFamily="34" charset="-128"/>
              </a:rPr>
              <a:t>Short Term Memory</a:t>
            </a:r>
          </a:p>
        </p:txBody>
      </p:sp>
      <p:sp>
        <p:nvSpPr>
          <p:cNvPr id="184323" name="Text Placeholder 3">
            <a:extLst>
              <a:ext uri="{FF2B5EF4-FFF2-40B4-BE49-F238E27FC236}">
                <a16:creationId xmlns:a16="http://schemas.microsoft.com/office/drawing/2014/main" id="{42BAA334-988E-E344-96E8-CBF5065F7114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397396" y="328613"/>
            <a:ext cx="3284863" cy="639762"/>
          </a:xfrm>
          <a:ln>
            <a:headEnd/>
            <a:tailEnd/>
          </a:ln>
        </p:spPr>
        <p:txBody>
          <a:bodyPr>
            <a:normAutofit/>
          </a:bodyPr>
          <a:lstStyle/>
          <a:p>
            <a:pPr marL="63500"/>
            <a:r>
              <a:rPr lang="en-US" altLang="en-US" sz="2800" dirty="0">
                <a:ea typeface="ＭＳ Ｐゴシック" panose="020B0600070205080204" pitchFamily="34" charset="-128"/>
              </a:rPr>
              <a:t>Long Term Memory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0EFDEA-0EE6-8D4A-A8B1-CCA42E36DFE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981199" y="1511244"/>
            <a:ext cx="4022725" cy="2544418"/>
          </a:xfrm>
          <a:ln>
            <a:headEnd/>
            <a:tailEnd/>
          </a:ln>
        </p:spPr>
        <p:txBody>
          <a:bodyPr/>
          <a:lstStyle/>
          <a:p>
            <a:pPr marL="392113" indent="-273050"/>
            <a:r>
              <a:rPr lang="en-US" altLang="en-US" dirty="0">
                <a:ea typeface="ＭＳ Ｐゴシック" panose="020B0600070205080204" pitchFamily="34" charset="-128"/>
              </a:rPr>
              <a:t>Limited Capacity</a:t>
            </a:r>
          </a:p>
          <a:p>
            <a:pPr marL="392113" indent="-273050"/>
            <a:r>
              <a:rPr lang="en-US" altLang="en-US" dirty="0">
                <a:ea typeface="ＭＳ Ｐゴシック" panose="020B0600070205080204" pitchFamily="34" charset="-128"/>
              </a:rPr>
              <a:t>Rapid Forgetting</a:t>
            </a:r>
          </a:p>
          <a:p>
            <a:pPr marL="392113" indent="-273050"/>
            <a:r>
              <a:rPr lang="en-US" altLang="en-US" dirty="0">
                <a:ea typeface="ＭＳ Ｐゴシック" panose="020B0600070205080204" pitchFamily="34" charset="-128"/>
              </a:rPr>
              <a:t>Rehearsal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Maintenance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Elaborative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31563-33DF-1F48-BF04-717DA8A87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8075" y="1511244"/>
            <a:ext cx="4022725" cy="2048659"/>
          </a:xfrm>
          <a:ln>
            <a:headEnd/>
            <a:tailEnd/>
          </a:ln>
        </p:spPr>
        <p:txBody>
          <a:bodyPr/>
          <a:lstStyle/>
          <a:p>
            <a:pPr marL="392113" indent="-273050"/>
            <a:r>
              <a:rPr lang="en-US" altLang="en-US" dirty="0">
                <a:ea typeface="ＭＳ Ｐゴシック" panose="020B0600070205080204" pitchFamily="34" charset="-128"/>
              </a:rPr>
              <a:t>Unlimited Capacity</a:t>
            </a:r>
          </a:p>
          <a:p>
            <a:pPr marL="392113" indent="-273050"/>
            <a:r>
              <a:rPr lang="en-US" altLang="en-US" dirty="0">
                <a:ea typeface="ＭＳ Ｐゴシック" panose="020B0600070205080204" pitchFamily="34" charset="-128"/>
              </a:rPr>
              <a:t>Retrieval Problems rather than forgetting</a:t>
            </a:r>
          </a:p>
          <a:p>
            <a:pPr marL="392113" indent="-273050"/>
            <a:r>
              <a:rPr lang="en-US" altLang="en-US" dirty="0">
                <a:ea typeface="ＭＳ Ｐゴシック" panose="020B0600070205080204" pitchFamily="34" charset="-128"/>
              </a:rPr>
              <a:t>Associative In Nature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D9C428-60FB-1340-8481-E4DDDF564D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22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123"/>
    </mc:Choice>
    <mc:Fallback>
      <p:transition spd="slow" advTm="38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5610-8053-C649-9EE9-0F4A941B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152400"/>
            <a:ext cx="74993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Information-Processing Model of Memory</a:t>
            </a:r>
          </a:p>
        </p:txBody>
      </p:sp>
      <p:pic>
        <p:nvPicPr>
          <p:cNvPr id="163842" name="Picture 7" descr="modal_memory.jpg">
            <a:extLst>
              <a:ext uri="{FF2B5EF4-FFF2-40B4-BE49-F238E27FC236}">
                <a16:creationId xmlns:a16="http://schemas.microsoft.com/office/drawing/2014/main" id="{323F58D7-6688-D743-8568-A36E30431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066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2684F1-870C-9D44-AD76-6F766692B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3"/>
    </mc:Choice>
    <mc:Fallback>
      <p:transition spd="slow" advTm="2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04.1|91.9|4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8.8|86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3|32.8|15.1|30.1|50.3|5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112</Words>
  <Application>Microsoft Macintosh PowerPoint</Application>
  <PresentationFormat>Widescreen</PresentationFormat>
  <Paragraphs>29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Gill Sans MT</vt:lpstr>
      <vt:lpstr>Office Theme</vt:lpstr>
      <vt:lpstr>Types of Memory </vt:lpstr>
      <vt:lpstr>Prospective Remembering</vt:lpstr>
      <vt:lpstr>The Information-Processing Model of Memory</vt:lpstr>
      <vt:lpstr>Sensory Memory (Also known as Sensory Register or Sensory Store)</vt:lpstr>
      <vt:lpstr>SENSORY MEMORY</vt:lpstr>
      <vt:lpstr>Short- vs. Long-Term Memory</vt:lpstr>
      <vt:lpstr>The Information-Processing Model of Memory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Memory </dc:title>
  <dc:creator>Frank McAndrew</dc:creator>
  <cp:lastModifiedBy>Frank McAndrew</cp:lastModifiedBy>
  <cp:revision>8</cp:revision>
  <dcterms:created xsi:type="dcterms:W3CDTF">2020-04-02T18:59:28Z</dcterms:created>
  <dcterms:modified xsi:type="dcterms:W3CDTF">2020-04-06T21:31:06Z</dcterms:modified>
</cp:coreProperties>
</file>