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429" r:id="rId2"/>
    <p:sldId id="573" r:id="rId3"/>
    <p:sldId id="465" r:id="rId4"/>
    <p:sldId id="574" r:id="rId5"/>
    <p:sldId id="430" r:id="rId6"/>
    <p:sldId id="431" r:id="rId7"/>
    <p:sldId id="575" r:id="rId8"/>
    <p:sldId id="432" r:id="rId9"/>
    <p:sldId id="433" r:id="rId10"/>
    <p:sldId id="576" r:id="rId11"/>
    <p:sldId id="434" r:id="rId12"/>
    <p:sldId id="435" r:id="rId13"/>
    <p:sldId id="523" r:id="rId14"/>
    <p:sldId id="520" r:id="rId15"/>
    <p:sldId id="521" r:id="rId16"/>
    <p:sldId id="52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EEAA4-1EB8-BE42-8CED-94E0F7705244}" type="datetimeFigureOut">
              <a:rPr lang="en-US" smtClean="0"/>
              <a:t>7/7/20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20D6B-FBB4-A446-AE38-35AF30053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07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D354-8802-3445-AE99-3B57DAC9E045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948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D354-8802-3445-AE99-3B57DAC9E045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895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D354-8802-3445-AE99-3B57DAC9E045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773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D354-8802-3445-AE99-3B57DAC9E045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D354-8802-3445-AE99-3B57DAC9E045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310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D354-8802-3445-AE99-3B57DAC9E045}" type="datetimeFigureOut">
              <a:rPr lang="en-US" smtClean="0"/>
              <a:t>7/7/20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D354-8802-3445-AE99-3B57DAC9E045}" type="datetimeFigureOut">
              <a:rPr lang="en-US" smtClean="0"/>
              <a:t>7/7/20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006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D354-8802-3445-AE99-3B57DAC9E045}" type="datetimeFigureOut">
              <a:rPr lang="en-US" smtClean="0"/>
              <a:t>7/7/20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201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D354-8802-3445-AE99-3B57DAC9E045}" type="datetimeFigureOut">
              <a:rPr lang="en-US" smtClean="0"/>
              <a:t>7/7/20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7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D354-8802-3445-AE99-3B57DAC9E045}" type="datetimeFigureOut">
              <a:rPr lang="en-US" smtClean="0"/>
              <a:t>7/7/20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612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271FD354-8802-3445-AE99-3B57DAC9E045}" type="datetimeFigureOut">
              <a:rPr lang="en-US" smtClean="0"/>
              <a:t>7/7/20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723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FD354-8802-3445-AE99-3B57DAC9E045}" type="datetimeFigureOut">
              <a:rPr lang="en-US" smtClean="0"/>
              <a:t>7/7/20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DDDA90B-3624-5B4E-BAC6-EF8A6B691B8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78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audio" Target="../media/audio1.bin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8BD3-DFA5-4147-AAF2-E2F689657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895" y="804519"/>
            <a:ext cx="8860209" cy="58713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/>
              <a:t>Theoretical Perspectives on Aggression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6160A-9188-594A-B723-0BE30DD95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2556268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The Frustration-Aggression Hypothesis (Dollard, et. al., 1939)</a:t>
            </a:r>
          </a:p>
          <a:p>
            <a:pPr>
              <a:defRPr/>
            </a:pPr>
            <a:r>
              <a:rPr lang="en-US" sz="2400" dirty="0"/>
              <a:t>Freudian Theory</a:t>
            </a:r>
          </a:p>
          <a:p>
            <a:pPr>
              <a:defRPr/>
            </a:pPr>
            <a:r>
              <a:rPr lang="en-US" sz="2400" dirty="0"/>
              <a:t>Social Learning</a:t>
            </a:r>
          </a:p>
          <a:p>
            <a:pPr>
              <a:defRPr/>
            </a:pPr>
            <a:r>
              <a:rPr lang="en-US" sz="2400" dirty="0"/>
              <a:t>Evolutionary Psychology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0A3718-2CA1-724F-9EED-5DB7188998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663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14"/>
    </mc:Choice>
    <mc:Fallback>
      <p:transition spd="slow" advTm="20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5895C3-E858-7A47-A66B-8B026984BC18}"/>
              </a:ext>
            </a:extLst>
          </p:cNvPr>
          <p:cNvSpPr txBox="1"/>
          <p:nvPr/>
        </p:nvSpPr>
        <p:spPr>
          <a:xfrm>
            <a:off x="141514" y="2166257"/>
            <a:ext cx="12050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So – Does Catharsis Work?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DC69D9-F126-E740-9794-321C7D9D0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3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13"/>
    </mc:Choice>
    <mc:Fallback>
      <p:transition spd="slow" advTm="67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9074FD8C-B223-014C-B36E-659E235D46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68941" y="590207"/>
            <a:ext cx="6978046" cy="68138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800" dirty="0"/>
              <a:t>Television &amp; Violence</a:t>
            </a:r>
          </a:p>
        </p:txBody>
      </p:sp>
      <p:pic>
        <p:nvPicPr>
          <p:cNvPr id="221189" name="Picture 3" descr="violence2_1.jpg                                                00027644Macintosh HD                   BA577F93:">
            <a:extLst>
              <a:ext uri="{FF2B5EF4-FFF2-40B4-BE49-F238E27FC236}">
                <a16:creationId xmlns:a16="http://schemas.microsoft.com/office/drawing/2014/main" id="{C9B586BB-CEE8-0D41-816C-34D39BAE1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6" y="1981200"/>
            <a:ext cx="5168734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0" name="Picture 4" descr="story.tv.violence.jpg                                          00027644Macintosh HD                   BA577F93:">
            <a:extLst>
              <a:ext uri="{FF2B5EF4-FFF2-40B4-BE49-F238E27FC236}">
                <a16:creationId xmlns:a16="http://schemas.microsoft.com/office/drawing/2014/main" id="{576E2563-4E2C-1749-8FEB-8610D3B89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4" y="2063750"/>
            <a:ext cx="4797773" cy="36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405EFD-639F-A548-9070-C4E8900D9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22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139"/>
    </mc:Choice>
    <mc:Fallback>
      <p:transition spd="slow" advTm="106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0BA6CCE9-DA7C-AB45-9FFE-0316F43581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037" y="533058"/>
            <a:ext cx="11591925" cy="609944"/>
          </a:xfrm>
        </p:spPr>
        <p:txBody>
          <a:bodyPr/>
          <a:lstStyle/>
          <a:p>
            <a:pPr eaLnBrk="1" hangingPunct="1"/>
            <a:r>
              <a:rPr lang="en-US" altLang="en-US" sz="2800"/>
              <a:t>Mediating Variables in the Television-Aggression Relationship</a:t>
            </a:r>
            <a:endParaRPr lang="en-US" altLang="en-US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0A157728-9437-594C-89AE-60BDA64F95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90625" y="952500"/>
            <a:ext cx="7772400" cy="4953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2000" dirty="0"/>
              <a:t>Personality of Individual</a:t>
            </a:r>
          </a:p>
          <a:p>
            <a:pPr eaLnBrk="1" hangingPunct="1">
              <a:defRPr/>
            </a:pPr>
            <a:r>
              <a:rPr lang="en-US" sz="2000" dirty="0"/>
              <a:t>Is the focus on violent behavior or on internal feelings that lead to it?</a:t>
            </a:r>
          </a:p>
          <a:p>
            <a:pPr eaLnBrk="1" hangingPunct="1">
              <a:defRPr/>
            </a:pPr>
            <a:r>
              <a:rPr lang="en-US" sz="2000" dirty="0"/>
              <a:t>What Happens to Model?</a:t>
            </a:r>
          </a:p>
          <a:p>
            <a:pPr eaLnBrk="1" hangingPunct="1">
              <a:defRPr/>
            </a:pPr>
            <a:r>
              <a:rPr lang="en-US" sz="2000" dirty="0"/>
              <a:t>Is Aggression Presented as Justified?</a:t>
            </a:r>
          </a:p>
          <a:p>
            <a:pPr eaLnBrk="1" hangingPunct="1">
              <a:defRPr/>
            </a:pPr>
            <a:r>
              <a:rPr lang="en-US" sz="2000" dirty="0"/>
              <a:t>Are the Results of Violence Shown?</a:t>
            </a:r>
          </a:p>
          <a:p>
            <a:pPr eaLnBrk="1" hangingPunct="1">
              <a:defRPr/>
            </a:pPr>
            <a:r>
              <a:rPr lang="en-US" sz="2000" dirty="0"/>
              <a:t>Are Viewers Angry to Begin With?</a:t>
            </a:r>
          </a:p>
          <a:p>
            <a:pPr eaLnBrk="1" hangingPunct="1">
              <a:defRPr/>
            </a:pPr>
            <a:r>
              <a:rPr lang="en-US" sz="2000" dirty="0"/>
              <a:t>Adaptation to Violence Occurs Over Time</a:t>
            </a:r>
          </a:p>
          <a:p>
            <a:pPr eaLnBrk="1" hangingPunct="1">
              <a:defRPr/>
            </a:pPr>
            <a:r>
              <a:rPr lang="en-US" sz="2000" dirty="0"/>
              <a:t>How do other Viewers Respond to Violence?</a:t>
            </a:r>
          </a:p>
          <a:p>
            <a:pPr eaLnBrk="1" hangingPunct="1">
              <a:defRPr/>
            </a:pPr>
            <a:r>
              <a:rPr lang="en-US" sz="2000" dirty="0"/>
              <a:t>Males may be more susceptible than females</a:t>
            </a:r>
          </a:p>
          <a:p>
            <a:pPr eaLnBrk="1" hangingPunct="1">
              <a:defRPr/>
            </a:pPr>
            <a:r>
              <a:rPr lang="en-US" sz="2000" dirty="0"/>
              <a:t>Seeing bad guy get it in the end may not work the way we hope it will</a:t>
            </a:r>
          </a:p>
          <a:p>
            <a:pPr eaLnBrk="1" hangingPunct="1">
              <a:defRPr/>
            </a:pPr>
            <a:r>
              <a:rPr lang="en-US" sz="2000" dirty="0"/>
              <a:t>Race/Ethnicity may be an important but neglected variable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3385D61-8F86-6843-932F-CBDFCD1746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395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587"/>
    </mc:Choice>
    <mc:Fallback>
      <p:transition spd="slow" advTm="135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39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399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939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30EB1F-D3F3-4847-8D4F-79AD40A90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156" y="158750"/>
            <a:ext cx="5119688" cy="847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800" dirty="0"/>
              <a:t>Media &amp; Suicide</a:t>
            </a:r>
          </a:p>
        </p:txBody>
      </p:sp>
      <p:pic>
        <p:nvPicPr>
          <p:cNvPr id="223237" name="Picture 6" descr="woman-committing-suicide-by-jumping-off-of-a-bridge-motionage-designs.jpg">
            <a:extLst>
              <a:ext uri="{FF2B5EF4-FFF2-40B4-BE49-F238E27FC236}">
                <a16:creationId xmlns:a16="http://schemas.microsoft.com/office/drawing/2014/main" id="{A117DFFD-14F9-F847-8E0B-7E2FF4D1E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49" y="1006475"/>
            <a:ext cx="7277101" cy="485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3634BE9-54FC-0046-9A8C-3D829EB8F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6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67"/>
    </mc:Choice>
    <mc:Fallback>
      <p:transition spd="slow" advTm="54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60" name="Picture 5" descr="maxresdefault-1.jpg">
            <a:extLst>
              <a:ext uri="{FF2B5EF4-FFF2-40B4-BE49-F238E27FC236}">
                <a16:creationId xmlns:a16="http://schemas.microsoft.com/office/drawing/2014/main" id="{72E3E027-340C-EE4D-8C92-0025DA9CE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71450"/>
            <a:ext cx="10134599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AEB112-942A-7C43-A0A4-22B117E8C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1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36"/>
    </mc:Choice>
    <mc:Fallback>
      <p:transition spd="slow" advTm="11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4" name="Picture 3" descr="maxresdefault.jpg">
            <a:extLst>
              <a:ext uri="{FF2B5EF4-FFF2-40B4-BE49-F238E27FC236}">
                <a16:creationId xmlns:a16="http://schemas.microsoft.com/office/drawing/2014/main" id="{D0134DC7-127D-9941-9C12-CF828852A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1" y="0"/>
            <a:ext cx="8058151" cy="604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1E54D8-CF9E-E34D-94A9-9717B2FA0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6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87"/>
    </mc:Choice>
    <mc:Fallback>
      <p:transition spd="slow" advTm="44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8" name="Picture 3" descr="12GAME-superJumbo.jpg">
            <a:extLst>
              <a:ext uri="{FF2B5EF4-FFF2-40B4-BE49-F238E27FC236}">
                <a16:creationId xmlns:a16="http://schemas.microsoft.com/office/drawing/2014/main" id="{19A55982-4503-3649-B5B4-D3EEC28E5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0"/>
            <a:ext cx="7981950" cy="604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4E0C29-EF78-7841-A6FA-DF142C1F7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88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76"/>
    </mc:Choice>
    <mc:Fallback>
      <p:transition spd="slow" advTm="58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28059-50C8-C84A-8133-8FD7F794A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342" y="336473"/>
            <a:ext cx="8479316" cy="1143000"/>
          </a:xfrm>
        </p:spPr>
        <p:txBody>
          <a:bodyPr/>
          <a:lstStyle/>
          <a:p>
            <a:pPr algn="ctr">
              <a:defRPr/>
            </a:pPr>
            <a:r>
              <a:rPr lang="en-US" sz="4000" dirty="0"/>
              <a:t>Social Learning of Aggression </a:t>
            </a:r>
            <a:br>
              <a:rPr lang="en-US" dirty="0"/>
            </a:br>
            <a:r>
              <a:rPr lang="en-US" sz="2400" dirty="0"/>
              <a:t>(reinforcement &amp; punishment)</a:t>
            </a:r>
          </a:p>
        </p:txBody>
      </p:sp>
      <p:pic>
        <p:nvPicPr>
          <p:cNvPr id="214021" name="Picture 4" descr="positivepunishment-min.jpg">
            <a:extLst>
              <a:ext uri="{FF2B5EF4-FFF2-40B4-BE49-F238E27FC236}">
                <a16:creationId xmlns:a16="http://schemas.microsoft.com/office/drawing/2014/main" id="{1672A3FC-385E-4948-8181-54DE847E7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604" y="2011631"/>
            <a:ext cx="7876792" cy="393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1F7B60-6C89-1F4C-866B-5EA6D73F9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74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602"/>
    </mc:Choice>
    <mc:Fallback>
      <p:transition spd="slow" advTm="67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B1C5-279C-8048-8E00-A098B39E2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0" y="466647"/>
            <a:ext cx="8763000" cy="1143000"/>
          </a:xfrm>
        </p:spPr>
        <p:txBody>
          <a:bodyPr/>
          <a:lstStyle/>
          <a:p>
            <a:pPr algn="l">
              <a:defRPr/>
            </a:pPr>
            <a:r>
              <a:rPr lang="en-US" sz="4000" dirty="0"/>
              <a:t>Social Learning of Aggression</a:t>
            </a:r>
            <a:br>
              <a:rPr lang="en-US" sz="4000" dirty="0"/>
            </a:br>
            <a:r>
              <a:rPr lang="en-US" sz="2800" dirty="0"/>
              <a:t>(Observational Learning (Albert Bandura))</a:t>
            </a:r>
          </a:p>
        </p:txBody>
      </p:sp>
      <p:pic>
        <p:nvPicPr>
          <p:cNvPr id="215045" name="Picture 5" descr="_4a88b4c5_140c98ff4b1__8000_00009828.jpg">
            <a:extLst>
              <a:ext uri="{FF2B5EF4-FFF2-40B4-BE49-F238E27FC236}">
                <a16:creationId xmlns:a16="http://schemas.microsoft.com/office/drawing/2014/main" id="{6F9BD13C-8330-8A40-9087-9B0F61518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488" y="1920795"/>
            <a:ext cx="5513024" cy="410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9034F25-ECCF-154A-9E9A-B20E582CF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8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076"/>
    </mc:Choice>
    <mc:Fallback>
      <p:transition spd="slow" advTm="132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58C92-0058-EC4D-9CD7-50A5C72F7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611" y="746919"/>
            <a:ext cx="7724775" cy="670719"/>
          </a:xfrm>
        </p:spPr>
        <p:txBody>
          <a:bodyPr/>
          <a:lstStyle/>
          <a:p>
            <a:pPr>
              <a:defRPr/>
            </a:pPr>
            <a:r>
              <a:rPr lang="en-US"/>
              <a:t>Observational Learning/Modeling</a:t>
            </a:r>
          </a:p>
        </p:txBody>
      </p:sp>
      <p:pic>
        <p:nvPicPr>
          <p:cNvPr id="216069" name="Picture 4" descr="a-psy-pronti-dia01.gif">
            <a:extLst>
              <a:ext uri="{FF2B5EF4-FFF2-40B4-BE49-F238E27FC236}">
                <a16:creationId xmlns:a16="http://schemas.microsoft.com/office/drawing/2014/main" id="{0C4E025D-2397-7C4B-9E54-F435604F5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512" y="1950520"/>
            <a:ext cx="4050975" cy="416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566C05-66F9-4141-8484-9BF834757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53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84"/>
    </mc:Choice>
    <mc:Fallback>
      <p:transition spd="slow" advTm="27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440B9C85-6EAD-9F4F-9E8D-3777F5AA2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5789" y="678483"/>
            <a:ext cx="10740421" cy="62423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/>
              <a:t>Reducing Aggression: Catharsis or Disinhibition?</a:t>
            </a:r>
            <a:endParaRPr lang="en-US" altLang="en-US" dirty="0"/>
          </a:p>
        </p:txBody>
      </p:sp>
      <p:pic>
        <p:nvPicPr>
          <p:cNvPr id="217093" name="Picture 3" descr="image030.gif                                                   00027644Macintosh HD                   BA577F93:">
            <a:extLst>
              <a:ext uri="{FF2B5EF4-FFF2-40B4-BE49-F238E27FC236}">
                <a16:creationId xmlns:a16="http://schemas.microsoft.com/office/drawing/2014/main" id="{B4CAD843-95DD-114B-90BE-CCA792E23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49" y="1924056"/>
            <a:ext cx="5118102" cy="410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DC7B4B-A004-5641-B409-D1D987664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1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27"/>
    </mc:Choice>
    <mc:Fallback>
      <p:transition spd="slow" advTm="72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B9B51547-2C7B-DB49-A94A-02E7AF132B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08866" y="518769"/>
            <a:ext cx="7320946" cy="624231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Hydraulic Model of Aggression</a:t>
            </a:r>
            <a:endParaRPr lang="en-US" altLang="en-US" dirty="0"/>
          </a:p>
        </p:txBody>
      </p:sp>
      <p:pic>
        <p:nvPicPr>
          <p:cNvPr id="218117" name="Picture 3" descr="hydraulic-anim3.gif                                            00027644Macintosh HD                   BA577F93:">
            <a:extLst>
              <a:ext uri="{FF2B5EF4-FFF2-40B4-BE49-F238E27FC236}">
                <a16:creationId xmlns:a16="http://schemas.microsoft.com/office/drawing/2014/main" id="{240A3E70-F0AC-604F-B8CD-D6D860B5C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145" y="1924393"/>
            <a:ext cx="2803709" cy="400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13E680-C16F-984D-8B03-8DB0755AE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05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465"/>
    </mc:Choice>
    <mc:Fallback>
      <p:transition spd="slow" advTm="104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440B9C85-6EAD-9F4F-9E8D-3777F5AA2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5789" y="678483"/>
            <a:ext cx="10740421" cy="62423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/>
              <a:t>Reducing Aggression: Catharsis or Disinhibition?</a:t>
            </a:r>
            <a:endParaRPr lang="en-US" altLang="en-US" dirty="0"/>
          </a:p>
        </p:txBody>
      </p:sp>
      <p:pic>
        <p:nvPicPr>
          <p:cNvPr id="217093" name="Picture 3" descr="image030.gif                                                   00027644Macintosh HD                   BA577F93:">
            <a:extLst>
              <a:ext uri="{FF2B5EF4-FFF2-40B4-BE49-F238E27FC236}">
                <a16:creationId xmlns:a16="http://schemas.microsoft.com/office/drawing/2014/main" id="{B4CAD843-95DD-114B-90BE-CCA792E23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49" y="1924056"/>
            <a:ext cx="5118102" cy="410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AD15E4-6266-034D-A6CA-457A8D009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86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05"/>
    </mc:Choice>
    <mc:Fallback>
      <p:transition spd="slow" advTm="70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C7BE9-D877-0044-979C-3ED6B5ACB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390182"/>
            <a:ext cx="9603275" cy="66709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/>
              <a:t>Example of an Experiment on Catharsis</a:t>
            </a:r>
          </a:p>
        </p:txBody>
      </p:sp>
      <p:pic>
        <p:nvPicPr>
          <p:cNvPr id="219141" name="Picture 4" descr="bradbushman1.jpg">
            <a:extLst>
              <a:ext uri="{FF2B5EF4-FFF2-40B4-BE49-F238E27FC236}">
                <a16:creationId xmlns:a16="http://schemas.microsoft.com/office/drawing/2014/main" id="{7E240A7F-16E5-744B-9071-9DAAC173D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1985268"/>
            <a:ext cx="3095625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2" name="TextBox 5">
            <a:extLst>
              <a:ext uri="{FF2B5EF4-FFF2-40B4-BE49-F238E27FC236}">
                <a16:creationId xmlns:a16="http://schemas.microsoft.com/office/drawing/2014/main" id="{DE67B099-4140-E643-8190-2CBE91185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0739" y="3510409"/>
            <a:ext cx="42418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r>
              <a:rPr lang="en-US" altLang="en-US" sz="3200" dirty="0"/>
              <a:t>The Bushman (2002)</a:t>
            </a:r>
            <a:br>
              <a:rPr lang="en-US" altLang="en-US" sz="3200" dirty="0"/>
            </a:br>
            <a:r>
              <a:rPr lang="ja-JP" altLang="en-US" sz="3200"/>
              <a:t>“</a:t>
            </a:r>
            <a:r>
              <a:rPr lang="en-US" altLang="ja-JP" sz="3200" dirty="0"/>
              <a:t>Punching Bag</a:t>
            </a:r>
            <a:r>
              <a:rPr lang="ja-JP" altLang="en-US" sz="3200"/>
              <a:t>”</a:t>
            </a:r>
            <a:r>
              <a:rPr lang="en-US" altLang="ja-JP" sz="3200" dirty="0"/>
              <a:t> Study</a:t>
            </a:r>
            <a:endParaRPr lang="en-US" altLang="en-US" sz="32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E6FF21-EC41-6641-924F-06EB7698D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8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19"/>
    </mc:Choice>
    <mc:Fallback>
      <p:transition spd="slow" advTm="59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ternate Process 4">
            <a:extLst>
              <a:ext uri="{FF2B5EF4-FFF2-40B4-BE49-F238E27FC236}">
                <a16:creationId xmlns:a16="http://schemas.microsoft.com/office/drawing/2014/main" id="{BE3427CB-ABBA-A64D-ABCC-A35B795D0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088" y="2205037"/>
            <a:ext cx="1600200" cy="14478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Subjects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Made Angry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4" name="Alternate Process 13">
            <a:extLst>
              <a:ext uri="{FF2B5EF4-FFF2-40B4-BE49-F238E27FC236}">
                <a16:creationId xmlns:a16="http://schemas.microsoft.com/office/drawing/2014/main" id="{2521CA0C-ADFD-024B-BD1E-9CCD5EAE8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7" y="247650"/>
            <a:ext cx="1981200" cy="6096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Rumination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cxnSp>
        <p:nvCxnSpPr>
          <p:cNvPr id="220166" name="Straight Arrow Connector 19">
            <a:extLst>
              <a:ext uri="{FF2B5EF4-FFF2-40B4-BE49-F238E27FC236}">
                <a16:creationId xmlns:a16="http://schemas.microsoft.com/office/drawing/2014/main" id="{3D6D626A-6E0D-584D-91EF-7AEFD57C9871}"/>
              </a:ext>
            </a:extLst>
          </p:cNvPr>
          <p:cNvCxnSpPr>
            <a:cxnSpLocks noChangeShapeType="1"/>
            <a:stCxn id="5" idx="0"/>
          </p:cNvCxnSpPr>
          <p:nvPr/>
        </p:nvCxnSpPr>
        <p:spPr bwMode="auto">
          <a:xfrm flipV="1">
            <a:off x="2389188" y="952500"/>
            <a:ext cx="0" cy="12525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Alternate Process 23">
            <a:extLst>
              <a:ext uri="{FF2B5EF4-FFF2-40B4-BE49-F238E27FC236}">
                <a16:creationId xmlns:a16="http://schemas.microsoft.com/office/drawing/2014/main" id="{833FA5DD-A8CD-9543-AB68-0774A884A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448" y="5048250"/>
            <a:ext cx="1981200" cy="6096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r>
              <a:rPr lang="en-US" altLang="en-US">
                <a:ea typeface="ＭＳ Ｐゴシック" panose="020B0600070205080204" pitchFamily="34" charset="-128"/>
              </a:rPr>
              <a:t>Distraction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cxnSp>
        <p:nvCxnSpPr>
          <p:cNvPr id="220168" name="Straight Arrow Connector 25">
            <a:extLst>
              <a:ext uri="{FF2B5EF4-FFF2-40B4-BE49-F238E27FC236}">
                <a16:creationId xmlns:a16="http://schemas.microsoft.com/office/drawing/2014/main" id="{26941314-1167-2248-B689-4CE5CB7E4D4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78077" y="3652837"/>
            <a:ext cx="11111" cy="13477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Alternate Process 27">
            <a:extLst>
              <a:ext uri="{FF2B5EF4-FFF2-40B4-BE49-F238E27FC236}">
                <a16:creationId xmlns:a16="http://schemas.microsoft.com/office/drawing/2014/main" id="{6479CDCD-AAD5-884C-B588-536B151AE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634059"/>
            <a:ext cx="1524000" cy="6096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Control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cxnSp>
        <p:nvCxnSpPr>
          <p:cNvPr id="220170" name="Straight Arrow Connector 29">
            <a:extLst>
              <a:ext uri="{FF2B5EF4-FFF2-40B4-BE49-F238E27FC236}">
                <a16:creationId xmlns:a16="http://schemas.microsoft.com/office/drawing/2014/main" id="{3C6F38BB-F063-134E-9C17-22DD44C4AD01}"/>
              </a:ext>
            </a:extLst>
          </p:cNvPr>
          <p:cNvCxnSpPr>
            <a:cxnSpLocks noChangeShapeType="1"/>
            <a:stCxn id="5" idx="3"/>
            <a:endCxn id="28" idx="1"/>
          </p:cNvCxnSpPr>
          <p:nvPr/>
        </p:nvCxnSpPr>
        <p:spPr bwMode="auto">
          <a:xfrm>
            <a:off x="3189288" y="2928937"/>
            <a:ext cx="544512" cy="992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0171" name="Right Arrow 32">
            <a:extLst>
              <a:ext uri="{FF2B5EF4-FFF2-40B4-BE49-F238E27FC236}">
                <a16:creationId xmlns:a16="http://schemas.microsoft.com/office/drawing/2014/main" id="{633D85B9-F688-F741-AAAF-E88871687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310356"/>
            <a:ext cx="838200" cy="484188"/>
          </a:xfrm>
          <a:prstGeom prst="rightArrow">
            <a:avLst>
              <a:gd name="adj1" fmla="val 50000"/>
              <a:gd name="adj2" fmla="val 5004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20172" name="Right Arrow 33">
            <a:extLst>
              <a:ext uri="{FF2B5EF4-FFF2-40B4-BE49-F238E27FC236}">
                <a16:creationId xmlns:a16="http://schemas.microsoft.com/office/drawing/2014/main" id="{668401E2-D779-A041-BE4E-2225B0EB2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7" y="2696765"/>
            <a:ext cx="762000" cy="484188"/>
          </a:xfrm>
          <a:prstGeom prst="rightArrow">
            <a:avLst>
              <a:gd name="adj1" fmla="val 50000"/>
              <a:gd name="adj2" fmla="val 5004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20173" name="Right Arrow 34">
            <a:extLst>
              <a:ext uri="{FF2B5EF4-FFF2-40B4-BE49-F238E27FC236}">
                <a16:creationId xmlns:a16="http://schemas.microsoft.com/office/drawing/2014/main" id="{DCA429BC-7A50-6C4D-9369-92A91E1B2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4275" y="5110957"/>
            <a:ext cx="762000" cy="484187"/>
          </a:xfrm>
          <a:prstGeom prst="rightArrow">
            <a:avLst>
              <a:gd name="adj1" fmla="val 50000"/>
              <a:gd name="adj2" fmla="val 5004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7" name="Alternate Process 36">
            <a:extLst>
              <a:ext uri="{FF2B5EF4-FFF2-40B4-BE49-F238E27FC236}">
                <a16:creationId xmlns:a16="http://schemas.microsoft.com/office/drawing/2014/main" id="{F79C19D9-47DE-5947-92D6-4FD88DABB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9638" y="228600"/>
            <a:ext cx="1524000" cy="6096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PUNCH!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9" name="Alternate Process 38">
            <a:extLst>
              <a:ext uri="{FF2B5EF4-FFF2-40B4-BE49-F238E27FC236}">
                <a16:creationId xmlns:a16="http://schemas.microsoft.com/office/drawing/2014/main" id="{011D1D37-8827-0249-968D-882C2BF06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126829"/>
            <a:ext cx="1524000" cy="6096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PUNCH!</a:t>
            </a:r>
          </a:p>
        </p:txBody>
      </p:sp>
      <p:sp>
        <p:nvSpPr>
          <p:cNvPr id="41" name="Alternate Process 40">
            <a:extLst>
              <a:ext uri="{FF2B5EF4-FFF2-40B4-BE49-F238E27FC236}">
                <a16:creationId xmlns:a16="http://schemas.microsoft.com/office/drawing/2014/main" id="{9607E48B-2A5B-6243-A07D-62F96D4C1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127" y="2514600"/>
            <a:ext cx="1295400" cy="9144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r>
              <a:rPr lang="en-US" altLang="en-US">
                <a:ea typeface="ＭＳ Ｐゴシック" panose="020B0600070205080204" pitchFamily="34" charset="-128"/>
              </a:rPr>
              <a:t>   No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Punch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20177" name="Right Arrow 57">
            <a:extLst>
              <a:ext uri="{FF2B5EF4-FFF2-40B4-BE49-F238E27FC236}">
                <a16:creationId xmlns:a16="http://schemas.microsoft.com/office/drawing/2014/main" id="{C9DE72C8-977F-7743-A130-E489098C2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2064" y="327028"/>
            <a:ext cx="1828800" cy="484187"/>
          </a:xfrm>
          <a:prstGeom prst="rightArrow">
            <a:avLst>
              <a:gd name="adj1" fmla="val 50000"/>
              <a:gd name="adj2" fmla="val 5004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20178" name="Right Arrow 58">
            <a:extLst>
              <a:ext uri="{FF2B5EF4-FFF2-40B4-BE49-F238E27FC236}">
                <a16:creationId xmlns:a16="http://schemas.microsoft.com/office/drawing/2014/main" id="{68C06FCC-77B7-E247-B0BC-8D27BB70F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2696766"/>
            <a:ext cx="762000" cy="484187"/>
          </a:xfrm>
          <a:prstGeom prst="rightArrow">
            <a:avLst>
              <a:gd name="adj1" fmla="val 50000"/>
              <a:gd name="adj2" fmla="val 5004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20179" name="Right Arrow 59">
            <a:extLst>
              <a:ext uri="{FF2B5EF4-FFF2-40B4-BE49-F238E27FC236}">
                <a16:creationId xmlns:a16="http://schemas.microsoft.com/office/drawing/2014/main" id="{E131E608-972C-2E40-9465-870224034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125" y="5112541"/>
            <a:ext cx="2057400" cy="484188"/>
          </a:xfrm>
          <a:prstGeom prst="rightArrow">
            <a:avLst>
              <a:gd name="adj1" fmla="val 50000"/>
              <a:gd name="adj2" fmla="val 5004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2" name="Alternate Process 61">
            <a:extLst>
              <a:ext uri="{FF2B5EF4-FFF2-40B4-BE49-F238E27FC236}">
                <a16:creationId xmlns:a16="http://schemas.microsoft.com/office/drawing/2014/main" id="{A010CD10-91BA-E246-A9EF-DBF5623EC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9027" y="100011"/>
            <a:ext cx="3378198" cy="5977732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ゴシック" pitchFamily="-92" charset="-128"/>
              </a:defRPr>
            </a:lvl9pPr>
          </a:lstStyle>
          <a:p>
            <a:r>
              <a:rPr lang="en-US" altLang="en-US" sz="3200" dirty="0">
                <a:ea typeface="ＭＳ Ｐゴシック" panose="020B0600070205080204" pitchFamily="34" charset="-128"/>
              </a:rPr>
              <a:t>Deliver</a:t>
            </a: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Blasts </a:t>
            </a: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of </a:t>
            </a: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Noise</a:t>
            </a:r>
          </a:p>
          <a:p>
            <a:endParaRPr lang="en-US" altLang="en-US" sz="3200" dirty="0"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&amp; </a:t>
            </a:r>
          </a:p>
          <a:p>
            <a:endParaRPr lang="en-US" altLang="en-US" sz="3200" dirty="0">
              <a:ea typeface="ＭＳ Ｐゴシック" panose="020B0600070205080204" pitchFamily="34" charset="-128"/>
            </a:endParaRP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Measure </a:t>
            </a: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Emotional Response</a:t>
            </a:r>
          </a:p>
          <a:p>
            <a:endParaRPr lang="en-US" altLang="en-US" sz="3200" dirty="0">
              <a:ea typeface="ＭＳ Ｐゴシック" panose="020B0600070205080204" pitchFamily="34" charset="-128"/>
            </a:endParaRPr>
          </a:p>
          <a:p>
            <a:endParaRPr lang="en-US" altLang="en-US" sz="3200" dirty="0">
              <a:ea typeface="ＭＳ Ｐゴシック" panose="020B0600070205080204" pitchFamily="34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91D263-DB83-B54E-975D-19C21248B9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646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242"/>
    </mc:Choice>
    <mc:Fallback>
      <p:transition spd="slow" advTm="170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4" grpId="0" animBg="1"/>
      <p:bldP spid="24" grpId="0" animBg="1"/>
      <p:bldP spid="28" grpId="0" animBg="1"/>
      <p:bldP spid="37" grpId="0" animBg="1"/>
      <p:bldP spid="39" grpId="0" animBg="1"/>
      <p:bldP spid="41" grpId="0" animBg="1"/>
      <p:bldP spid="6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0.5|1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8|14.1|13.4|11.4|3.8|25.8|1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7|1|0.9|0.9|1.1|1|0.9|1|1|1.5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</TotalTime>
  <Words>213</Words>
  <Application>Microsoft Macintosh PowerPoint</Application>
  <PresentationFormat>Widescreen</PresentationFormat>
  <Paragraphs>46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Gill Sans MT</vt:lpstr>
      <vt:lpstr>Gallery</vt:lpstr>
      <vt:lpstr>Theoretical Perspectives on Aggression</vt:lpstr>
      <vt:lpstr>Social Learning of Aggression  (reinforcement &amp; punishment)</vt:lpstr>
      <vt:lpstr>Social Learning of Aggression (Observational Learning (Albert Bandura))</vt:lpstr>
      <vt:lpstr>Observational Learning/Modeling</vt:lpstr>
      <vt:lpstr>Reducing Aggression: Catharsis or Disinhibition?</vt:lpstr>
      <vt:lpstr>Hydraulic Model of Aggression</vt:lpstr>
      <vt:lpstr>Reducing Aggression: Catharsis or Disinhibition?</vt:lpstr>
      <vt:lpstr>Example of an Experiment on Catharsis</vt:lpstr>
      <vt:lpstr>PowerPoint Presentation</vt:lpstr>
      <vt:lpstr>PowerPoint Presentation</vt:lpstr>
      <vt:lpstr>Television &amp; Violence</vt:lpstr>
      <vt:lpstr>Mediating Variables in the Television-Aggression Relationship</vt:lpstr>
      <vt:lpstr>Media &amp; Suicide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Types of Aggression</dc:title>
  <dc:creator>Frank McAndrew</dc:creator>
  <cp:lastModifiedBy>Frank McAndrew</cp:lastModifiedBy>
  <cp:revision>25</cp:revision>
  <dcterms:created xsi:type="dcterms:W3CDTF">2020-05-27T20:56:38Z</dcterms:created>
  <dcterms:modified xsi:type="dcterms:W3CDTF">2020-07-07T19:37:06Z</dcterms:modified>
</cp:coreProperties>
</file>