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575" r:id="rId2"/>
    <p:sldId id="576" r:id="rId3"/>
    <p:sldId id="408" r:id="rId4"/>
    <p:sldId id="265" r:id="rId5"/>
    <p:sldId id="418" r:id="rId6"/>
    <p:sldId id="407" r:id="rId7"/>
    <p:sldId id="266" r:id="rId8"/>
    <p:sldId id="413" r:id="rId9"/>
    <p:sldId id="414" r:id="rId10"/>
    <p:sldId id="419" r:id="rId11"/>
    <p:sldId id="415" r:id="rId12"/>
    <p:sldId id="572" r:id="rId13"/>
    <p:sldId id="416" r:id="rId14"/>
    <p:sldId id="573" r:id="rId15"/>
    <p:sldId id="570" r:id="rId16"/>
    <p:sldId id="574" r:id="rId17"/>
    <p:sldId id="571" r:id="rId18"/>
    <p:sldId id="4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47107-531E-5847-9EE8-BA2133295C54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4308D-AE7F-4343-AC33-A17968D68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20C2277B-AC07-1B40-8EB8-741941B88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fld id="{01118ACD-A720-7843-B71D-7C5FB35C638B}" type="slidenum">
              <a:rPr lang="en-US" altLang="en-US" sz="1200">
                <a:ea typeface="ＭＳ Ｐゴシック" panose="020B0600070205080204" pitchFamily="34" charset="-128"/>
              </a:rPr>
              <a:pPr/>
              <a:t>4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63F7FF2E-38D7-1346-8E16-09879336B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829DDFBD-5081-B04E-B694-0ADBA4210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9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1E4C-EDF9-FB43-81A3-2F6C671C5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E0FB0-F60B-0444-B46C-24DFEBFDB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3A513-0876-F040-9F4F-CB12560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B110A-0D85-1841-AD67-2A8BEA63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08D0-D859-1F43-9AD8-E57E9063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8D6D-F267-C44B-A50C-887DB660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84FFF-1932-7848-AE79-28DD75A11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3238-10EE-594B-A167-C7FEC917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CAA67-4D98-D541-B9A8-98FE12BD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D11D-5AD9-5948-92E8-8CAA8F89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16279B-B0A8-514A-B1BC-DB24E1352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62595-7DF7-2C49-87D7-EF17D88F7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8CA40-CDF6-674A-A463-792514B8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AA04B-8C35-7D46-966A-82D0D7E7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B9819-B424-B74E-ACC2-DEFA920E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73AC-FDC0-FD4D-ADDF-3B28FAB9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25BDA-9926-F94E-9231-4CC6DF39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63C86-6757-AF4D-88A7-E1112A57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AD06-BDAC-4242-B188-14EBEFFA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1FB15-A4F1-FF49-9888-97A80C0A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1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018F-C370-BF41-A19B-55BF76A9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6E1C1-B086-334D-9D73-8EF904A28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140-3B92-5C4C-BF4B-5042B036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5BB-1A84-724D-88AD-26DE78EB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1512-9EBF-9441-8208-1243ED1E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89F8-04F3-EE4B-AE9C-C846C6F6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84FF0-E113-334B-BC6C-77CB8F2FA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794EA-6769-EE4C-AF50-C32A1AE8A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C014-9561-4441-BE13-B766ABD2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73882-E6B7-394A-9C63-B9D648F1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0CB72-F519-084F-A933-3D20931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A46F-FBEE-3E43-B1DD-107E84EB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A4E1-F457-7349-B5C8-7AB5482A2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CDCFB-12B0-554D-AAAC-5D681EC36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3F5CC-4749-5F4F-B1EF-F8354DAED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8A426-3633-7E43-9A76-4998243B4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F33DA9-65C3-DB4E-BA92-539B719A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AB238-E84E-3E43-B2A9-E40710F6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40F68-D2D5-4F4C-8DB8-75D3B910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F1C9-500A-D04B-80C7-C9373C0D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A59A2-D46B-634A-B464-D0D3A5A7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064C8-7EFA-9B4B-AA9D-23930D2B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0F199-E298-F94B-8D22-F7F09CBD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8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ADDF9E-2ACA-5643-8483-DF9BC9EB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D7582-803C-114E-8DCA-29A24C4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1AA4-3240-0F40-A199-DE6E0FD2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3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8903F-1885-5049-B483-F6F48053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19D3-A23E-C444-886A-0380F437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4B2DE-485A-C348-AF60-521A75B79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480B9-5432-A445-87EE-585CCD25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4EA7C-CA61-D14C-9640-3B9B760F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EBCFB-F47E-ED44-AE38-CD20DF6F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6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8FD8-3A25-3B4D-9029-9403F61E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D76B1-9169-AE40-940D-BFCE3AF69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C38B-6719-F645-922C-BD7A08B9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A7004-9E47-6646-82F2-E5E5127BE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CDE08-2548-5D44-A493-CA1E97CB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A97B4-25CF-1742-AA50-85562520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7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A8C92-C3CF-0649-956C-12BEA92E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9E21A-FE02-4247-B6E7-50197A74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AB3F-7332-3549-BC28-E0F5B8B47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CC88B-910E-4D46-B8D5-D373222639BA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71544-5769-E240-936D-804FB3D63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2613D-44A9-C749-9F68-6D26E4533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CAD18-AAF3-9F43-AD66-D24EF2AB5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8247-BF46-E44A-B8C7-CB4CE9F4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89703"/>
            <a:ext cx="9144001" cy="1325563"/>
          </a:xfrm>
        </p:spPr>
        <p:txBody>
          <a:bodyPr/>
          <a:lstStyle/>
          <a:p>
            <a:r>
              <a:rPr lang="en-US" dirty="0"/>
              <a:t>How Is “Liking” Different from “Loving,” and are there Different Types of Love?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C36F3-2CBC-FD42-BE28-C9BD11C32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16" y="1517576"/>
            <a:ext cx="5464366" cy="51182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AB8AEA-FECE-C849-8EA8-7B0ABDAA5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5"/>
    </mc:Choice>
    <mc:Fallback>
      <p:transition spd="slow" advTm="4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A6A65-854D-404A-BA8F-6D2EA361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EF3E6-2989-2545-BE7F-562E43239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972" y="0"/>
            <a:ext cx="850005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1236A3-FD71-004B-BE5A-DECE970CB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81"/>
    </mc:Choice>
    <mc:Fallback>
      <p:transition spd="slow" advTm="13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4FDF-1F5C-1143-95CE-05A29B86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2" y="136525"/>
            <a:ext cx="4791075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    Styles of Love</a:t>
            </a:r>
            <a:br>
              <a:rPr lang="en-US" dirty="0"/>
            </a:br>
            <a:r>
              <a:rPr lang="en-US" sz="2800" dirty="0"/>
              <a:t>(From the Love Attitudes Scale)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FDA9A-B876-4B48-9959-45BD713866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12A63-9A7D-1645-9594-990DAA03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0469" name="Picture 4" descr="17709671414097177682.jpg">
            <a:extLst>
              <a:ext uri="{FF2B5EF4-FFF2-40B4-BE49-F238E27FC236}">
                <a16:creationId xmlns:a16="http://schemas.microsoft.com/office/drawing/2014/main" id="{3236A3C4-688A-EF46-840C-74BE537A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581150"/>
            <a:ext cx="59436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3BE92A-941B-6348-9613-5A758FF0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45"/>
    </mc:Choice>
    <mc:Fallback>
      <p:transition spd="slow" advTm="13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B7DB-A9F1-A747-94DB-A2795FF8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3" y="1446748"/>
            <a:ext cx="6158429" cy="3964504"/>
          </a:xfrm>
        </p:spPr>
        <p:txBody>
          <a:bodyPr/>
          <a:lstStyle/>
          <a:p>
            <a:pPr algn="ctr"/>
            <a:r>
              <a:rPr lang="en-US" dirty="0"/>
              <a:t>The “Love Attitudes Scale”</a:t>
            </a:r>
            <a:br>
              <a:rPr lang="en-US" dirty="0"/>
            </a:br>
            <a:r>
              <a:rPr lang="en-US" sz="2800" dirty="0"/>
              <a:t>(Hendrick &amp; Hendrick, 1992)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8A356-E63A-AA4B-8945-CB25463CB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971" y="0"/>
            <a:ext cx="512794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36CAE1-F55D-2340-B445-C03EF054F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5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84"/>
    </mc:Choice>
    <mc:Fallback>
      <p:transition spd="slow" advTm="3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ECCA-5355-E041-84E3-553E99D1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5" y="134936"/>
            <a:ext cx="8505825" cy="1325563"/>
          </a:xfrm>
        </p:spPr>
        <p:txBody>
          <a:bodyPr/>
          <a:lstStyle/>
          <a:p>
            <a:r>
              <a:rPr lang="en-US" altLang="en-US" dirty="0"/>
              <a:t>Sternberg</a:t>
            </a:r>
            <a:r>
              <a:rPr lang="ja-JP" altLang="en-US"/>
              <a:t>’</a:t>
            </a:r>
            <a:r>
              <a:rPr lang="en-US" altLang="ja-JP" dirty="0"/>
              <a:t>s Triangular Model of Love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4D4E8-DDFF-8A4B-AE0E-3B13F7F2B4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45870-0E20-D940-891E-FF58575B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1493" name="Picture 4" descr="triangle-of-love.jpg">
            <a:extLst>
              <a:ext uri="{FF2B5EF4-FFF2-40B4-BE49-F238E27FC236}">
                <a16:creationId xmlns:a16="http://schemas.microsoft.com/office/drawing/2014/main" id="{F07BFEFC-69F4-434B-8D31-DF2498A7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1538287"/>
            <a:ext cx="6715125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917634-6E76-5E48-886C-3D49E6888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82"/>
    </mc:Choice>
    <mc:Fallback>
      <p:transition spd="slow" advTm="10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DDC7-56FA-BC4B-A82E-874EF637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295" y="2063692"/>
            <a:ext cx="2632113" cy="27306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Sternberg’s</a:t>
            </a:r>
            <a:br>
              <a:rPr lang="en-US" dirty="0"/>
            </a:br>
            <a:r>
              <a:rPr lang="en-US" dirty="0"/>
              <a:t>Triangular </a:t>
            </a:r>
            <a:br>
              <a:rPr lang="en-US" dirty="0"/>
            </a:br>
            <a:r>
              <a:rPr lang="en-US" dirty="0"/>
              <a:t>Love</a:t>
            </a:r>
            <a:br>
              <a:rPr lang="en-US" dirty="0"/>
            </a:br>
            <a:r>
              <a:rPr lang="en-US" dirty="0"/>
              <a:t>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D2437-2E9E-1F4A-94C5-CF35FB6BE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59" y="0"/>
            <a:ext cx="573049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0880EB-0CB4-9C41-9036-EC6F78A83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1"/>
    </mc:Choice>
    <mc:Fallback>
      <p:transition spd="slow" advTm="1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E39E-68AC-0D4B-9DFC-159004BC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84629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Passionate Love vs. Companionate Love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9CE96-6928-E34D-B815-29088D86EC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A73CF-1D4E-9345-885F-F8F4EF04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2517" name="Picture 4" descr="passionate-love-.jpg">
            <a:extLst>
              <a:ext uri="{FF2B5EF4-FFF2-40B4-BE49-F238E27FC236}">
                <a16:creationId xmlns:a16="http://schemas.microsoft.com/office/drawing/2014/main" id="{4A26B64B-2B01-C743-9218-17712ACF4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025525"/>
            <a:ext cx="8001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3ECA31-DE6E-8447-8B6B-65711F076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87"/>
    </mc:Choice>
    <mc:Fallback>
      <p:transition spd="slow" advTm="3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F07A-FF9C-644F-B8A6-09DFDD7F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379" y="0"/>
            <a:ext cx="5981241" cy="1325563"/>
          </a:xfrm>
        </p:spPr>
        <p:txBody>
          <a:bodyPr/>
          <a:lstStyle/>
          <a:p>
            <a:pPr algn="ctr"/>
            <a:r>
              <a:rPr lang="en-US" dirty="0"/>
              <a:t>The Passionate Love Scale</a:t>
            </a:r>
            <a:br>
              <a:rPr lang="en-US" dirty="0"/>
            </a:br>
            <a:r>
              <a:rPr lang="en-US" sz="2800" dirty="0"/>
              <a:t>(Hatfield &amp; Sprecher, 1986)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36E30-E14E-1742-92F4-93C54A597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1402681"/>
            <a:ext cx="11819224" cy="48879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9AEF79-4739-064D-9ED3-DB540809C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7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3"/>
    </mc:Choice>
    <mc:Fallback>
      <p:transition spd="slow" advTm="1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AC05-34DF-4A40-82C7-2DB05824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0"/>
            <a:ext cx="8458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Passionate Love vs. Companionate Love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4255B-F624-F548-AB04-DB0FBFC99D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FC7FD-3C08-3B46-9C26-C075D7BB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3541" name="Picture 5" descr="Seniors-in-love_hero.jpg">
            <a:extLst>
              <a:ext uri="{FF2B5EF4-FFF2-40B4-BE49-F238E27FC236}">
                <a16:creationId xmlns:a16="http://schemas.microsoft.com/office/drawing/2014/main" id="{538AE763-85E5-844C-A8B2-D980AB97F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2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0E54B3-B2AC-4046-B4EB-BF3D18B20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0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1"/>
    </mc:Choice>
    <mc:Fallback>
      <p:transition spd="slow" advTm="1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1B78-1993-0742-AA6E-FEFAAA51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681" y="136525"/>
            <a:ext cx="8148638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Dating, Mating, &amp; the </a:t>
            </a:r>
            <a:r>
              <a:rPr lang="ja-JP" altLang="en-US"/>
              <a:t>“</a:t>
            </a:r>
            <a:r>
              <a:rPr lang="en-US" altLang="ja-JP" dirty="0"/>
              <a:t>Romantic Ideal</a:t>
            </a:r>
            <a:r>
              <a:rPr lang="ja-JP" altLang="en-US"/>
              <a:t>”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4C7B9-7C7E-BD4E-A2AB-BAD852E8C2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54DED-553B-5440-9903-9F0DA7CF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4565" name="Picture 4" descr="prince-charming-10.jpg">
            <a:extLst>
              <a:ext uri="{FF2B5EF4-FFF2-40B4-BE49-F238E27FC236}">
                <a16:creationId xmlns:a16="http://schemas.microsoft.com/office/drawing/2014/main" id="{8C5B118C-FFF4-BD4D-9CFD-93F252A03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42" y="1268413"/>
            <a:ext cx="7271315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FE2F2A-C767-1946-B2CB-818525267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53"/>
    </mc:Choice>
    <mc:Fallback>
      <p:transition spd="slow" advTm="12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39F-EC82-4540-A11E-247BFAAC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48" y="122754"/>
            <a:ext cx="11247304" cy="1325563"/>
          </a:xfrm>
        </p:spPr>
        <p:txBody>
          <a:bodyPr/>
          <a:lstStyle/>
          <a:p>
            <a:r>
              <a:rPr lang="en-US" dirty="0"/>
              <a:t>Love has a Chemical Component that Liking Lacks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B1393-DE0C-9B41-BBA8-0317665AC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69" y="1448317"/>
            <a:ext cx="5746661" cy="52869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F28AB7-53A3-5C4C-AEEB-1FBDC19A1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0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61"/>
    </mc:Choice>
    <mc:Fallback>
      <p:transition spd="slow" advTm="7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9B92-C1E6-BA4C-82C0-89463795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597" y="78583"/>
            <a:ext cx="9060455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Misattribution of Arousal &amp; Romantic Attraction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044BE-5BB3-5E40-9824-3B9715D9B7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53804-6007-FD47-A265-77EB010A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A1337-298D-5748-B793-B051107D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1101328"/>
            <a:ext cx="629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/>
              <a:t>Does Adrenalin make the heart grow fonder?</a:t>
            </a:r>
          </a:p>
        </p:txBody>
      </p:sp>
      <p:pic>
        <p:nvPicPr>
          <p:cNvPr id="160774" name="Picture 5" descr="superman_lois_lane-548x411.jpg">
            <a:extLst>
              <a:ext uri="{FF2B5EF4-FFF2-40B4-BE49-F238E27FC236}">
                <a16:creationId xmlns:a16="http://schemas.microsoft.com/office/drawing/2014/main" id="{7AD64148-CE44-DC44-8AD4-18BB51231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27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EFFA89-22A7-6848-BB62-0A811BA501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74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09"/>
    </mc:Choice>
    <mc:Fallback>
      <p:transition spd="slow" advTm="28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7272E9B-932A-A047-AC41-9792CEBFE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0375" y="498934"/>
            <a:ext cx="5579125" cy="723441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Capilano River Suspension Bridge</a:t>
            </a:r>
            <a:endParaRPr lang="en-US" alt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655621-E582-3F44-A492-FD3467E61D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06E1EB-4C6E-0D4C-A028-72B8C672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pic>
        <p:nvPicPr>
          <p:cNvPr id="161797" name="Picture 5" descr="yvr_capbridge_aerialsm">
            <a:extLst>
              <a:ext uri="{FF2B5EF4-FFF2-40B4-BE49-F238E27FC236}">
                <a16:creationId xmlns:a16="http://schemas.microsoft.com/office/drawing/2014/main" id="{E1CAD4F9-1C6B-9141-9666-5F8F20B7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38201"/>
            <a:ext cx="30480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img_2391">
            <a:extLst>
              <a:ext uri="{FF2B5EF4-FFF2-40B4-BE49-F238E27FC236}">
                <a16:creationId xmlns:a16="http://schemas.microsoft.com/office/drawing/2014/main" id="{BBA9C295-5582-3C42-8BC2-4ECAEA7E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4" y="3200400"/>
            <a:ext cx="27257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Picture 8" descr="fwk-stangor-fig10_006.jpg">
            <a:extLst>
              <a:ext uri="{FF2B5EF4-FFF2-40B4-BE49-F238E27FC236}">
                <a16:creationId xmlns:a16="http://schemas.microsoft.com/office/drawing/2014/main" id="{9EA58C6D-24CE-0847-82EE-D2EE8262E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43CDFA-1FEE-1846-B450-38D4EDAE3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56"/>
    </mc:Choice>
    <mc:Fallback>
      <p:transition spd="slow" advTm="10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299A2-B98F-7944-A9F0-4DFBAB3974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0496C-B60F-8D40-A72D-43A75F77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3844" name="Picture 4" descr="TAT1.jpg">
            <a:extLst>
              <a:ext uri="{FF2B5EF4-FFF2-40B4-BE49-F238E27FC236}">
                <a16:creationId xmlns:a16="http://schemas.microsoft.com/office/drawing/2014/main" id="{87FA7F13-B5B3-0A4D-85C0-69B84FC37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6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120375-F884-AB45-A822-EDD64535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12"/>
    </mc:Choice>
    <mc:Fallback>
      <p:transition spd="slow" advTm="5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B6A6-B98F-7F4F-8360-9C0FBB0DD31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BD709-FFD1-5449-A245-000F8311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4868" name="Picture 4" descr="misattribution+graph.png">
            <a:extLst>
              <a:ext uri="{FF2B5EF4-FFF2-40B4-BE49-F238E27FC236}">
                <a16:creationId xmlns:a16="http://schemas.microsoft.com/office/drawing/2014/main" id="{26C27198-903D-FB46-AA17-84A48C383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533401"/>
            <a:ext cx="887095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7ECE4C-78F7-B44E-A4E5-C246739D4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1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87"/>
    </mc:Choice>
    <mc:Fallback>
      <p:transition spd="slow" advTm="9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18EC41C-75BE-9A4B-AD7E-3214DB2EF56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8E54D31-94B0-AD4F-BA04-2F71C26A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CA2B6FD2-4E28-F54C-9333-D5FC3BB2A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3101" y="404018"/>
            <a:ext cx="2632113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Imprinting</a:t>
            </a:r>
          </a:p>
        </p:txBody>
      </p:sp>
      <p:pic>
        <p:nvPicPr>
          <p:cNvPr id="165893" name="Picture 3" descr="defaul5">
            <a:extLst>
              <a:ext uri="{FF2B5EF4-FFF2-40B4-BE49-F238E27FC236}">
                <a16:creationId xmlns:a16="http://schemas.microsoft.com/office/drawing/2014/main" id="{CB2C4BD3-F7F1-0F41-A4F1-7EACA853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778000"/>
            <a:ext cx="24511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4" descr="geese-imprinting">
            <a:extLst>
              <a:ext uri="{FF2B5EF4-FFF2-40B4-BE49-F238E27FC236}">
                <a16:creationId xmlns:a16="http://schemas.microsoft.com/office/drawing/2014/main" id="{FECD124C-58BA-E347-941D-45315259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962150"/>
            <a:ext cx="57388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220FB2-16C4-2C4B-B04E-B961E740E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21"/>
    </mc:Choice>
    <mc:Fallback>
      <p:transition spd="slow" advTm="7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CA4833-A352-AF44-9920-D749955E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36525"/>
            <a:ext cx="61722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Measurement of Love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E170F-CA1D-1640-93F0-09702FEC8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279525"/>
            <a:ext cx="6705600" cy="2878138"/>
          </a:xfrm>
        </p:spPr>
        <p:txBody>
          <a:bodyPr/>
          <a:lstStyle/>
          <a:p>
            <a:r>
              <a:rPr lang="en-US" altLang="en-US" dirty="0"/>
              <a:t>Rubin</a:t>
            </a:r>
            <a:r>
              <a:rPr lang="ja-JP" altLang="en-US"/>
              <a:t>’</a:t>
            </a:r>
            <a:r>
              <a:rPr lang="en-US" altLang="en-US" dirty="0"/>
              <a:t>s </a:t>
            </a:r>
            <a:r>
              <a:rPr lang="ja-JP" altLang="en-US"/>
              <a:t>“</a:t>
            </a:r>
            <a:r>
              <a:rPr lang="en-US" altLang="en-US" dirty="0"/>
              <a:t>Liking</a:t>
            </a:r>
            <a:r>
              <a:rPr lang="ja-JP" altLang="en-US"/>
              <a:t>”</a:t>
            </a:r>
            <a:r>
              <a:rPr lang="en-US" altLang="en-US" dirty="0"/>
              <a:t> vs. </a:t>
            </a:r>
            <a:r>
              <a:rPr lang="ja-JP" altLang="en-US"/>
              <a:t>“</a:t>
            </a:r>
            <a:r>
              <a:rPr lang="en-US" altLang="en-US" dirty="0"/>
              <a:t>Loving</a:t>
            </a:r>
            <a:r>
              <a:rPr lang="ja-JP" altLang="en-US"/>
              <a:t>”</a:t>
            </a:r>
            <a:r>
              <a:rPr lang="en-US" altLang="en-US" dirty="0"/>
              <a:t> Scales </a:t>
            </a:r>
            <a:r>
              <a:rPr lang="en-US" altLang="en-US" sz="2000" dirty="0"/>
              <a:t>(1970)</a:t>
            </a:r>
          </a:p>
          <a:p>
            <a:r>
              <a:rPr lang="en-US" altLang="en-US" dirty="0"/>
              <a:t>The </a:t>
            </a:r>
            <a:r>
              <a:rPr lang="ja-JP" altLang="en-US"/>
              <a:t>“</a:t>
            </a:r>
            <a:r>
              <a:rPr lang="en-US" altLang="en-US" dirty="0"/>
              <a:t>Love Attitudes</a:t>
            </a:r>
            <a:r>
              <a:rPr lang="ja-JP" altLang="en-US"/>
              <a:t>”</a:t>
            </a:r>
            <a:r>
              <a:rPr lang="en-US" altLang="en-US" dirty="0"/>
              <a:t> Scale </a:t>
            </a:r>
          </a:p>
          <a:p>
            <a:pPr lvl="1"/>
            <a:r>
              <a:rPr lang="en-US" altLang="en-US" sz="1600" dirty="0"/>
              <a:t>(Hendrick &amp; Hendrick, 1986, 1992)</a:t>
            </a:r>
          </a:p>
          <a:p>
            <a:r>
              <a:rPr lang="en-US" altLang="en-US" dirty="0"/>
              <a:t>Sternberg</a:t>
            </a:r>
            <a:r>
              <a:rPr lang="ja-JP" altLang="en-US"/>
              <a:t>’</a:t>
            </a:r>
            <a:r>
              <a:rPr lang="en-US" altLang="en-US" dirty="0"/>
              <a:t>s Triangular Model of Love </a:t>
            </a:r>
            <a:r>
              <a:rPr lang="en-US" altLang="en-US" sz="2000" dirty="0"/>
              <a:t>(1986)</a:t>
            </a:r>
          </a:p>
          <a:p>
            <a:r>
              <a:rPr lang="en-US" altLang="en-US" dirty="0"/>
              <a:t>The Passionate Love Scale </a:t>
            </a:r>
          </a:p>
          <a:p>
            <a:pPr lvl="1"/>
            <a:r>
              <a:rPr lang="en-US" altLang="en-US" sz="1600" dirty="0"/>
              <a:t>(Hatfield &amp; Sprecher, 1986)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6B47E-BFDF-F647-A6D1-876048111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F1176-2E87-1F41-8E9F-CC09DAEF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7467A2-D025-6142-930D-9A43EC1D6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9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8"/>
    </mc:Choice>
    <mc:Fallback>
      <p:transition spd="slow" advTm="2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617202-183F-6F4A-AF22-C43474BB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813" y="258762"/>
            <a:ext cx="6205538" cy="1143000"/>
          </a:xfrm>
        </p:spPr>
        <p:txBody>
          <a:bodyPr/>
          <a:lstStyle/>
          <a:p>
            <a:r>
              <a:rPr lang="en-US" altLang="en-US" dirty="0"/>
              <a:t>Rubin</a:t>
            </a:r>
            <a:r>
              <a:rPr lang="ja-JP" altLang="en-US"/>
              <a:t>’</a:t>
            </a:r>
            <a:r>
              <a:rPr lang="en-US" altLang="ja-JP" dirty="0"/>
              <a:t>s Like &amp; Love Scales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159F-CCB8-144D-8E4F-5FA2914104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EF68-C4D8-CE47-9C7D-C7C52952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9445" name="Picture 8" descr="Theory+of+love-Rubin%E2%80%99s+Scales+of+Liking+and+Loving.jpg">
            <a:extLst>
              <a:ext uri="{FF2B5EF4-FFF2-40B4-BE49-F238E27FC236}">
                <a16:creationId xmlns:a16="http://schemas.microsoft.com/office/drawing/2014/main" id="{25B720F0-255E-454D-B4A5-3CB50AFFE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81" y="1433512"/>
            <a:ext cx="4922837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ABEB36-D926-0240-A88E-90A955D1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02"/>
    </mc:Choice>
    <mc:Fallback>
      <p:transition spd="slow" advTm="12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182</Words>
  <Application>Microsoft Macintosh PowerPoint</Application>
  <PresentationFormat>Widescreen</PresentationFormat>
  <Paragraphs>23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Office Theme</vt:lpstr>
      <vt:lpstr>How Is “Liking” Different from “Loving,” and are there Different Types of Love?</vt:lpstr>
      <vt:lpstr>Love has a Chemical Component that Liking Lacks</vt:lpstr>
      <vt:lpstr>Misattribution of Arousal &amp; Romantic Attraction</vt:lpstr>
      <vt:lpstr>Capilano River Suspension Bridge</vt:lpstr>
      <vt:lpstr>PowerPoint Presentation</vt:lpstr>
      <vt:lpstr>PowerPoint Presentation</vt:lpstr>
      <vt:lpstr>Imprinting</vt:lpstr>
      <vt:lpstr>The Measurement of Love</vt:lpstr>
      <vt:lpstr>Rubin’s Like &amp; Love Scales</vt:lpstr>
      <vt:lpstr>PowerPoint Presentation</vt:lpstr>
      <vt:lpstr>    Styles of Love (From the Love Attitudes Scale)</vt:lpstr>
      <vt:lpstr>The “Love Attitudes Scale” (Hendrick &amp; Hendrick, 1992)</vt:lpstr>
      <vt:lpstr>Sternberg’s Triangular Model of Love</vt:lpstr>
      <vt:lpstr>Sternberg’s Triangular  Love Scale</vt:lpstr>
      <vt:lpstr>Passionate Love vs. Companionate Love</vt:lpstr>
      <vt:lpstr>The Passionate Love Scale (Hatfield &amp; Sprecher, 1986)</vt:lpstr>
      <vt:lpstr>Passionate Love vs. Companionate Love</vt:lpstr>
      <vt:lpstr>Dating, Mating, &amp; the “Romantic Ideal”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Misattribution of Arousal &amp; Romantic Attraction</dc:title>
  <dc:creator>Frank McAndrew</dc:creator>
  <cp:lastModifiedBy>Frank McAndrew</cp:lastModifiedBy>
  <cp:revision>12</cp:revision>
  <dcterms:created xsi:type="dcterms:W3CDTF">2020-05-19T20:39:45Z</dcterms:created>
  <dcterms:modified xsi:type="dcterms:W3CDTF">2020-05-20T20:39:04Z</dcterms:modified>
</cp:coreProperties>
</file>