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590" r:id="rId2"/>
    <p:sldId id="794" r:id="rId3"/>
    <p:sldId id="351" r:id="rId4"/>
    <p:sldId id="589" r:id="rId5"/>
    <p:sldId id="356" r:id="rId6"/>
    <p:sldId id="357" r:id="rId7"/>
    <p:sldId id="358" r:id="rId8"/>
    <p:sldId id="35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6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6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78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8EBBB-71AC-CA42-8AEE-F3934E583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F2507-E8D6-8A42-941C-A1EED53FF3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77AFE-14D7-2F4D-8DF0-13732412B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EADC5-02FE-064C-898D-3286A28A6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34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3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48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38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5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9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6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45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5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Title 3">
            <a:extLst>
              <a:ext uri="{FF2B5EF4-FFF2-40B4-BE49-F238E27FC236}">
                <a16:creationId xmlns:a16="http://schemas.microsoft.com/office/drawing/2014/main" id="{F26F88ED-4636-424F-8E29-1BCB11AB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197" y="437929"/>
            <a:ext cx="3769605" cy="783783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ea typeface="ＭＳ Ｐゴシック" panose="020B0600070205080204" pitchFamily="34" charset="-128"/>
              </a:rPr>
              <a:t>Leadership</a:t>
            </a:r>
          </a:p>
        </p:txBody>
      </p:sp>
      <p:pic>
        <p:nvPicPr>
          <p:cNvPr id="384003" name="Picture 4" descr="MBA-Leadership.jpg">
            <a:extLst>
              <a:ext uri="{FF2B5EF4-FFF2-40B4-BE49-F238E27FC236}">
                <a16:creationId xmlns:a16="http://schemas.microsoft.com/office/drawing/2014/main" id="{09D28102-72D7-894B-B043-B9D88FC73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52" y="1935941"/>
            <a:ext cx="5456696" cy="40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8B9E8E-B0E8-904C-9F69-C0C10F92E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4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5"/>
    </mc:Choice>
    <mc:Fallback>
      <p:transition spd="slow" advTm="2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itle 1">
            <a:extLst>
              <a:ext uri="{FF2B5EF4-FFF2-40B4-BE49-F238E27FC236}">
                <a16:creationId xmlns:a16="http://schemas.microsoft.com/office/drawing/2014/main" id="{56F36949-40E9-5A43-AD88-0B2A8FF1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766" y="0"/>
            <a:ext cx="8578467" cy="1875850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There is a Difference between Leadership “Emergence” and Leadership “Performance”</a:t>
            </a:r>
          </a:p>
        </p:txBody>
      </p:sp>
      <p:pic>
        <p:nvPicPr>
          <p:cNvPr id="385027" name="Picture 2" descr="leaders_inspire_1200x627.jpg">
            <a:extLst>
              <a:ext uri="{FF2B5EF4-FFF2-40B4-BE49-F238E27FC236}">
                <a16:creationId xmlns:a16="http://schemas.microsoft.com/office/drawing/2014/main" id="{909FB395-A339-A343-9C9A-8BA0E0AC8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38" y="2006159"/>
            <a:ext cx="7519921" cy="39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6023EC-6945-934B-9087-1DF67EB8A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5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90"/>
    </mc:Choice>
    <mc:Fallback>
      <p:transition spd="slow" advTm="3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>
            <a:extLst>
              <a:ext uri="{FF2B5EF4-FFF2-40B4-BE49-F238E27FC236}">
                <a16:creationId xmlns:a16="http://schemas.microsoft.com/office/drawing/2014/main" id="{3869C179-DAC4-0246-BD93-5E578D31E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5701" y="97298"/>
            <a:ext cx="10840598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 </a:t>
            </a:r>
            <a:r>
              <a:rPr lang="en-US" altLang="en-US" sz="4000" dirty="0">
                <a:ea typeface="ＭＳ Ｐゴシック" panose="020B0600070205080204" pitchFamily="34" charset="-128"/>
              </a:rPr>
              <a:t>The Trait Approach to Leadership 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ea typeface="ＭＳ Ｐゴシック" panose="020B0600070205080204" pitchFamily="34" charset="-128"/>
              </a:rPr>
              <a:t>(The “Great person” theory of leadership)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386051" name="Rectangle 3">
            <a:extLst>
              <a:ext uri="{FF2B5EF4-FFF2-40B4-BE49-F238E27FC236}">
                <a16:creationId xmlns:a16="http://schemas.microsoft.com/office/drawing/2014/main" id="{2293B9D9-E731-CE49-BA49-2804112AD7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89682" y="1302551"/>
            <a:ext cx="7620918" cy="734974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Inspired by the Success of Great </a:t>
            </a:r>
            <a:r>
              <a:rPr lang="en-US" altLang="ja-JP" sz="3200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Leaders</a:t>
            </a:r>
          </a:p>
        </p:txBody>
      </p:sp>
      <p:sp>
        <p:nvSpPr>
          <p:cNvPr id="386052" name="Slide Number Placeholder 6">
            <a:extLst>
              <a:ext uri="{FF2B5EF4-FFF2-40B4-BE49-F238E27FC236}">
                <a16:creationId xmlns:a16="http://schemas.microsoft.com/office/drawing/2014/main" id="{1CFF857D-E639-E148-B3D8-3C2143F1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139BAD2-1406-2B4F-AC00-F8DD6F420A92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3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86053" name="Picture 7" descr="martin_luther_king.gif">
            <a:extLst>
              <a:ext uri="{FF2B5EF4-FFF2-40B4-BE49-F238E27FC236}">
                <a16:creationId xmlns:a16="http://schemas.microsoft.com/office/drawing/2014/main" id="{74F27B46-FC10-3449-9DE5-3C006720A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" y="2424219"/>
            <a:ext cx="1977184" cy="279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4" name="Picture 8" descr="mandela.jpg">
            <a:extLst>
              <a:ext uri="{FF2B5EF4-FFF2-40B4-BE49-F238E27FC236}">
                <a16:creationId xmlns:a16="http://schemas.microsoft.com/office/drawing/2014/main" id="{DDC02D6B-10DB-9B4B-849E-6D6072577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01" y="2377409"/>
            <a:ext cx="2550470" cy="279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5" name="Picture 9" descr="ghandi.jpg">
            <a:extLst>
              <a:ext uri="{FF2B5EF4-FFF2-40B4-BE49-F238E27FC236}">
                <a16:creationId xmlns:a16="http://schemas.microsoft.com/office/drawing/2014/main" id="{F9E6FA23-039B-6A43-8AC3-467ED359F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15" y="2400003"/>
            <a:ext cx="2384004" cy="278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6" name="Picture 10" descr="adolf-hitler.jpg">
            <a:extLst>
              <a:ext uri="{FF2B5EF4-FFF2-40B4-BE49-F238E27FC236}">
                <a16:creationId xmlns:a16="http://schemas.microsoft.com/office/drawing/2014/main" id="{9D0B129C-3A2E-8844-9B4F-38126A32B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19" y="2400003"/>
            <a:ext cx="2296082" cy="277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7" name="Picture 1" descr="5032990566_abraham_lincoln_picture_answer_1_xlarge.jpg">
            <a:extLst>
              <a:ext uri="{FF2B5EF4-FFF2-40B4-BE49-F238E27FC236}">
                <a16:creationId xmlns:a16="http://schemas.microsoft.com/office/drawing/2014/main" id="{ED077002-C8A5-CF4B-AC15-BF943C72A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624" y="2384625"/>
            <a:ext cx="2773171" cy="280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1E2FCB-D1FE-6143-BEAF-E487FBA40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1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62"/>
    </mc:Choice>
    <mc:Fallback>
      <p:transition spd="slow" advTm="5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:a16="http://schemas.microsoft.com/office/drawing/2014/main" id="{A0E8FC04-777D-8340-A1F0-A7E9273C0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3894" y="93719"/>
            <a:ext cx="9507556" cy="61799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 </a:t>
            </a:r>
            <a:r>
              <a:rPr lang="en-US" altLang="en-US" sz="3200" dirty="0">
                <a:ea typeface="ＭＳ Ｐゴシック" panose="020B0600070205080204" pitchFamily="34" charset="-128"/>
              </a:rPr>
              <a:t>Charismatic &amp; Transformational Leadership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390147" name="Rectangle 3">
            <a:extLst>
              <a:ext uri="{FF2B5EF4-FFF2-40B4-BE49-F238E27FC236}">
                <a16:creationId xmlns:a16="http://schemas.microsoft.com/office/drawing/2014/main" id="{9FFAF755-E773-324C-9F9E-97A7D51CC1C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711717"/>
            <a:ext cx="8216900" cy="344164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Inspired by </a:t>
            </a:r>
            <a:r>
              <a:rPr lang="ja-JP" altLang="en-US" sz="2400">
                <a:solidFill>
                  <a:srgbClr val="0D0D0D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400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Transformational</a:t>
            </a:r>
            <a:r>
              <a:rPr lang="ja-JP" altLang="en-US" sz="2400">
                <a:solidFill>
                  <a:srgbClr val="0D0D0D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sz="2400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 Leaders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Emerge during times of crisis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Charismatic, Inspirational, Visionary; Generates Enthusiasm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Long term-goals; future oriented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Confident; strong sense of being right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Lead by example; confident, optimistic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Articulate clear vision and strategy to get there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They transform the outlook &amp; behavior of others</a:t>
            </a:r>
          </a:p>
          <a:p>
            <a:pPr lvl="1" eaLnBrk="1" hangingPunct="1"/>
            <a:r>
              <a:rPr lang="en-US" altLang="en-US" dirty="0">
                <a:solidFill>
                  <a:srgbClr val="0D0D0D"/>
                </a:solidFill>
                <a:ea typeface="ＭＳ Ｐゴシック" panose="020B0600070205080204" pitchFamily="34" charset="-128"/>
              </a:rPr>
              <a:t>They get others to transcend self-interest &amp; work for good of group</a:t>
            </a:r>
          </a:p>
        </p:txBody>
      </p:sp>
      <p:sp>
        <p:nvSpPr>
          <p:cNvPr id="390148" name="Slide Number Placeholder 6">
            <a:extLst>
              <a:ext uri="{FF2B5EF4-FFF2-40B4-BE49-F238E27FC236}">
                <a16:creationId xmlns:a16="http://schemas.microsoft.com/office/drawing/2014/main" id="{F595E574-0554-2142-B469-C95CB29D2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21A3C0-10F0-5447-B0DB-9332B3AE050F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4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90149" name="Picture 7" descr="martin_luther_king.gif">
            <a:extLst>
              <a:ext uri="{FF2B5EF4-FFF2-40B4-BE49-F238E27FC236}">
                <a16:creationId xmlns:a16="http://schemas.microsoft.com/office/drawing/2014/main" id="{95993ECF-813B-4349-B9C4-F5DD5F1A8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2" y="3606981"/>
            <a:ext cx="1689100" cy="239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0" name="Picture 8" descr="mandela.jpg">
            <a:extLst>
              <a:ext uri="{FF2B5EF4-FFF2-40B4-BE49-F238E27FC236}">
                <a16:creationId xmlns:a16="http://schemas.microsoft.com/office/drawing/2014/main" id="{485C6249-4504-894F-A274-2C570FF17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95" y="4137466"/>
            <a:ext cx="1719262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Picture 9" descr="ghandi.jpg">
            <a:extLst>
              <a:ext uri="{FF2B5EF4-FFF2-40B4-BE49-F238E27FC236}">
                <a16:creationId xmlns:a16="http://schemas.microsoft.com/office/drawing/2014/main" id="{CE7D3514-0BDC-9940-B42F-F7D59C7D0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55" y="4153359"/>
            <a:ext cx="1580135" cy="18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Picture 10" descr="adolf-hitler.jpg">
            <a:extLst>
              <a:ext uri="{FF2B5EF4-FFF2-40B4-BE49-F238E27FC236}">
                <a16:creationId xmlns:a16="http://schemas.microsoft.com/office/drawing/2014/main" id="{AE376376-3661-844D-B34B-A52D88330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09" y="4153359"/>
            <a:ext cx="1610294" cy="19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3" name="Picture 1" descr="5032990566_abraham_lincoln_picture_answer_1_xlarge.jpg">
            <a:extLst>
              <a:ext uri="{FF2B5EF4-FFF2-40B4-BE49-F238E27FC236}">
                <a16:creationId xmlns:a16="http://schemas.microsoft.com/office/drawing/2014/main" id="{5251B7AA-97B5-5B4B-8140-D7D6F79AA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57" y="3675846"/>
            <a:ext cx="2226094" cy="225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A425C5-50E6-0542-BBBA-BE21A85C0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04"/>
    </mc:Choice>
    <mc:Fallback>
      <p:transition spd="slow" advTm="139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Title 5">
            <a:extLst>
              <a:ext uri="{FF2B5EF4-FFF2-40B4-BE49-F238E27FC236}">
                <a16:creationId xmlns:a16="http://schemas.microsoft.com/office/drawing/2014/main" id="{F07AFC0D-F6C7-6B42-98E2-6E8A7FB0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470979"/>
            <a:ext cx="11315333" cy="699513"/>
          </a:xfrm>
        </p:spPr>
        <p:txBody>
          <a:bodyPr/>
          <a:lstStyle/>
          <a:p>
            <a:pPr algn="l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Other Relevant Characteristics of Leadership</a:t>
            </a:r>
          </a:p>
        </p:txBody>
      </p:sp>
      <p:sp>
        <p:nvSpPr>
          <p:cNvPr id="393219" name="Content Placeholder 6">
            <a:extLst>
              <a:ext uri="{FF2B5EF4-FFF2-40B4-BE49-F238E27FC236}">
                <a16:creationId xmlns:a16="http://schemas.microsoft.com/office/drawing/2014/main" id="{DDE57270-ADA2-4A43-8C4E-B47C9108C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135" y="2098159"/>
            <a:ext cx="4322762" cy="32670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Legitimacy (Endorsement)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Can be “appointed” or “emergent”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Style of Leadership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Task-Oriented (Theory X)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Person-Oriented (Theory Y)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Autocratic (induces hostility)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Democratic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Laissez-Faire</a:t>
            </a:r>
          </a:p>
        </p:txBody>
      </p:sp>
      <p:sp>
        <p:nvSpPr>
          <p:cNvPr id="393220" name="Slide Number Placeholder 4">
            <a:extLst>
              <a:ext uri="{FF2B5EF4-FFF2-40B4-BE49-F238E27FC236}">
                <a16:creationId xmlns:a16="http://schemas.microsoft.com/office/drawing/2014/main" id="{1F28AD79-0E14-F542-A025-5C31C04D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E1909A5-6D9C-8B4C-92B7-9ABF39BEC7FA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5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93221" name="Picture 1" descr="cartoon052608.jpg">
            <a:extLst>
              <a:ext uri="{FF2B5EF4-FFF2-40B4-BE49-F238E27FC236}">
                <a16:creationId xmlns:a16="http://schemas.microsoft.com/office/drawing/2014/main" id="{607A919F-61BF-5346-A0CE-C3F10813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78" y="1937822"/>
            <a:ext cx="4230687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9FAF84-33BE-214A-92CE-14EBA8FCA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5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397"/>
    </mc:Choice>
    <mc:Fallback>
      <p:transition spd="slow" advTm="18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>
            <a:extLst>
              <a:ext uri="{FF2B5EF4-FFF2-40B4-BE49-F238E27FC236}">
                <a16:creationId xmlns:a16="http://schemas.microsoft.com/office/drawing/2014/main" id="{B0FE042A-7195-2B45-9398-7F622C5B3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3716" y="312145"/>
            <a:ext cx="7260116" cy="58573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Task Versus Person Orientation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94243" name="Rectangle 3">
            <a:extLst>
              <a:ext uri="{FF2B5EF4-FFF2-40B4-BE49-F238E27FC236}">
                <a16:creationId xmlns:a16="http://schemas.microsoft.com/office/drawing/2014/main" id="{8DABD7D3-CE85-B74C-B654-070CD97A79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8074" y="1400883"/>
            <a:ext cx="7391400" cy="3082982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Person-Oriented Leaders (Social Leaders, Theory Y Leaders)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act in a warm, supportive manner and show concern for the employees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believe employees are intrinsically motivated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Task-Oriented Leaders (Theory X Leaders)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set goals and give orders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believe employees are lazy and extrinsically motivated</a:t>
            </a:r>
          </a:p>
        </p:txBody>
      </p:sp>
      <p:sp>
        <p:nvSpPr>
          <p:cNvPr id="394244" name="Slide Number Placeholder 6">
            <a:extLst>
              <a:ext uri="{FF2B5EF4-FFF2-40B4-BE49-F238E27FC236}">
                <a16:creationId xmlns:a16="http://schemas.microsoft.com/office/drawing/2014/main" id="{C415B762-C0F9-8C45-AD9D-1E106506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85B36A-163E-5D4C-9644-846554C7CC58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6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E80876-C198-DB4E-8F3F-A0C7D9B22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1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56"/>
    </mc:Choice>
    <mc:Fallback>
      <p:transition spd="slow" advTm="5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>
            <a:extLst>
              <a:ext uri="{FF2B5EF4-FFF2-40B4-BE49-F238E27FC236}">
                <a16:creationId xmlns:a16="http://schemas.microsoft.com/office/drawing/2014/main" id="{70CFCE7A-6901-4A47-8462-50AB5ED8A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1972" y="159551"/>
            <a:ext cx="852705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Situational Favorability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dirty="0">
                <a:ea typeface="ＭＳ Ｐゴシック" panose="020B0600070205080204" pitchFamily="34" charset="-128"/>
              </a:rPr>
              <a:t>Fiedler</a:t>
            </a:r>
            <a:r>
              <a:rPr lang="ja-JP" altLang="en-US" sz="4000">
                <a:ea typeface="ＭＳ Ｐゴシック" panose="020B0600070205080204" pitchFamily="34" charset="-128"/>
              </a:rPr>
              <a:t>’</a:t>
            </a:r>
            <a:r>
              <a:rPr lang="en-US" altLang="ja-JP" sz="4000" dirty="0">
                <a:ea typeface="ＭＳ Ｐゴシック" panose="020B0600070205080204" pitchFamily="34" charset="-128"/>
              </a:rPr>
              <a:t>s Contingency Model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C75593CC-08DF-8E4A-8B33-9948D97E734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17213" y="1624988"/>
            <a:ext cx="7176571" cy="334361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Least-Preferred Coworker Scale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Situation Favorability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high task structure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high position power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good leader-member relations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High LPC leaders best with moderate favorability and Low LPC leaders best with low or high favorability</a:t>
            </a:r>
          </a:p>
        </p:txBody>
      </p:sp>
      <p:sp>
        <p:nvSpPr>
          <p:cNvPr id="395268" name="Slide Number Placeholder 6">
            <a:extLst>
              <a:ext uri="{FF2B5EF4-FFF2-40B4-BE49-F238E27FC236}">
                <a16:creationId xmlns:a16="http://schemas.microsoft.com/office/drawing/2014/main" id="{EFDE7DF6-242B-114D-9DA4-BE181546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BB46CF-203F-FE4B-A1B5-CD08ACC01C3C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7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E60AEF-03FA-0049-B52F-5C50CC4CD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8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66"/>
    </mc:Choice>
    <mc:Fallback>
      <p:transition spd="slow" advTm="20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>
            <a:extLst>
              <a:ext uri="{FF2B5EF4-FFF2-40B4-BE49-F238E27FC236}">
                <a16:creationId xmlns:a16="http://schemas.microsoft.com/office/drawing/2014/main" id="{B4129FCA-79B1-C748-930F-005D72219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6805" y="466658"/>
            <a:ext cx="11358390" cy="68275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Relationship Between LPC Scores and Group Success</a:t>
            </a:r>
          </a:p>
        </p:txBody>
      </p:sp>
      <p:graphicFrame>
        <p:nvGraphicFramePr>
          <p:cNvPr id="99419" name="Group 91">
            <a:extLst>
              <a:ext uri="{FF2B5EF4-FFF2-40B4-BE49-F238E27FC236}">
                <a16:creationId xmlns:a16="http://schemas.microsoft.com/office/drawing/2014/main" id="{E81A0815-D297-1846-845F-48CDFA4211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080897"/>
              </p:ext>
            </p:extLst>
          </p:nvPr>
        </p:nvGraphicFramePr>
        <p:xfrm>
          <a:off x="2590800" y="2130042"/>
          <a:ext cx="7010400" cy="3049588"/>
        </p:xfrm>
        <a:graphic>
          <a:graphicData uri="http://schemas.openxmlformats.org/drawingml/2006/table">
            <a:tbl>
              <a:tblPr/>
              <a:tblGrid>
                <a:gridCol w="130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High LPC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Score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Low 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High 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Low 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Low LPC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Score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High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Low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High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Moderate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High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Situation Favorability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6313" name="Slide Number Placeholder 5">
            <a:extLst>
              <a:ext uri="{FF2B5EF4-FFF2-40B4-BE49-F238E27FC236}">
                <a16:creationId xmlns:a16="http://schemas.microsoft.com/office/drawing/2014/main" id="{BB690FBD-0054-C74B-A59E-62947849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CAC762-8AD0-2E43-8265-5D703762C805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8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0599A5-4F7C-D749-9FDC-1E5191A50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92"/>
    </mc:Choice>
    <mc:Fallback>
      <p:transition spd="slow" advTm="11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{2CD9ADD6-CA26-9D48-94A0-42813FAC1218}tf10001119</Template>
  <TotalTime>88</TotalTime>
  <Words>276</Words>
  <Application>Microsoft Macintosh PowerPoint</Application>
  <PresentationFormat>Widescreen</PresentationFormat>
  <Paragraphs>61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Times New Roman</vt:lpstr>
      <vt:lpstr>Gallery</vt:lpstr>
      <vt:lpstr>Leadership</vt:lpstr>
      <vt:lpstr>There is a Difference between Leadership “Emergence” and Leadership “Performance”</vt:lpstr>
      <vt:lpstr>     The Trait Approach to Leadership  (The “Great person” theory of leadership) </vt:lpstr>
      <vt:lpstr>     Charismatic &amp; Transformational Leadership  </vt:lpstr>
      <vt:lpstr>Other Relevant Characteristics of Leadership</vt:lpstr>
      <vt:lpstr>Task Versus Person Orientation</vt:lpstr>
      <vt:lpstr>Situational Favorability Fiedler’s Contingency Model</vt:lpstr>
      <vt:lpstr>Relationship Between LPC Scores and Group Success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11</cp:revision>
  <dcterms:created xsi:type="dcterms:W3CDTF">2020-05-27T17:49:01Z</dcterms:created>
  <dcterms:modified xsi:type="dcterms:W3CDTF">2020-06-16T20:33:02Z</dcterms:modified>
</cp:coreProperties>
</file>