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5" r:id="rId2"/>
    <p:sldId id="302" r:id="rId3"/>
    <p:sldId id="303" r:id="rId4"/>
    <p:sldId id="3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8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AD0BA-A2FC-F64B-8BCC-A5311FF36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F8DC8A-216C-534B-B1D9-8ED6B3D5A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65D76-6E64-7D4E-94E6-6368D148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303AE-552B-8548-87DC-3D07922E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680CE-2DBC-5A4A-8B92-D6BE5F34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9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89D2-095F-F641-A4A6-CDF927AE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BA194-5016-F340-8336-9389F2AD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679D4-0A32-D544-80A6-34757D68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2E794-4705-014C-92C5-34B5835F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428AF-D95D-8D4B-80DB-C45E0E18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3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7A82F-07F6-1F42-A571-64670A132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D4D7A-9758-C64F-8FF5-982574403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5809D-4BA6-3144-86D1-33923D65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6DE08-6D9F-0342-9969-C300840E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4CA4B-8BC4-664F-9E42-0798D175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88CB0-B7EA-C14D-AE0E-109B012E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A52A1-DFB4-BB42-832A-BE224E92C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29AE1-7ED8-2744-B465-B65704CDC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56E11-A8FD-2945-87D0-C7DE9D18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519C0-07B6-E643-924D-AB041B7B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19EC-2FF9-AF43-9EBA-D4D77B21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64036-60E5-C543-A3A1-FAF6DC3CE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6A1F8-F2DB-AF4B-BF0C-2C8B8B2C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B8FB1-C131-B042-AF1E-04D67811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6B32F-DE9A-4643-9B88-0FC69418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E1D8-E5C2-2D44-871F-0BAC756E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7BB8A-3A56-9844-99B6-B796097D9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DE6D2-9D45-1748-9C2F-ABC94DE96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9C761-E5ED-DF4F-B1DE-5C415AEF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10076-6474-C84D-B80A-490161A3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8F77A-49C5-724E-A428-B578BA28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0E1C-F29B-A24E-9797-0C386F39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67B21-F598-F646-B785-C03714E7F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BDA3E-DCCB-E049-8508-8E56F5C97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0AA053-3251-424A-8A01-373F76CEB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BE766-174C-F440-B8BF-3A17C8C71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ACB0DF-C310-F940-87F3-42BD10DB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58BD17-1AFE-E64E-8894-14A2B1C2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965DD9-8184-5F41-A61D-05164527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6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CFC3-DFF1-EA42-AB2F-00F1C849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6672D-E86D-9C4A-A18F-1056A8FD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255BB-4334-D94F-A63F-9DAE83D5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BA043-EF8C-514C-8C8F-10C648443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4587D-51C7-F045-809B-D4BCF24B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63E4A2-4FC6-E442-8A41-44BE41E9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59A72-1C88-DE44-88F3-A7BB4202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3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0DFE-BB27-AB45-81FD-2412D2D4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BFDFD-2AD5-4C41-AF54-06FF044B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F1196-E8C7-DB43-8DB1-A23924245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29B2A-14E1-EB44-8162-5F42A463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F63FB-D757-C54D-879F-40532620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E5ECA-B1F2-6F46-A9B7-711BACE1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9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78FB4-8E3E-2847-8D9C-05232D2C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E4C38-9084-AF4A-98ED-61869F762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16831-E9CA-F947-B91B-216F850C9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89633-DE97-B44A-AF67-F9629B63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B2B9E-E42C-FB4A-B732-9465A1EE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72EF3-8CFE-044A-8905-89A9B76B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5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A31221-6559-F545-AB22-8B88F368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356C7-75D3-E940-9BDD-36DDB04F9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5EE09-2A07-9848-A546-0BEB73615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6175B-427A-D142-99AA-D64A1064639E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E749F-CC12-3649-8708-262A885EC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7746D-F871-7143-9432-B79CABC88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D964-D2D3-1F4B-A65E-CB6969B5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5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Gnl8dqEoP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BF575-B6E3-6D45-ADAA-5007CBDC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8767" y="100719"/>
            <a:ext cx="5474465" cy="1325563"/>
          </a:xfrm>
        </p:spPr>
        <p:txBody>
          <a:bodyPr>
            <a:normAutofit/>
          </a:bodyPr>
          <a:lstStyle/>
          <a:p>
            <a:r>
              <a:rPr lang="en-US" sz="7200" dirty="0"/>
              <a:t>Schizophrenia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808F8-07DC-BC43-BD16-82AF82E9C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149" y="1261030"/>
            <a:ext cx="8493700" cy="1325563"/>
          </a:xfrm>
        </p:spPr>
        <p:txBody>
          <a:bodyPr/>
          <a:lstStyle/>
          <a:p>
            <a:r>
              <a:rPr lang="en-US" dirty="0"/>
              <a:t>Schizophrenia can be “Reactive” (a single episode)</a:t>
            </a:r>
          </a:p>
          <a:p>
            <a:r>
              <a:rPr lang="en-US" dirty="0"/>
              <a:t>Schizophrenia can be “Process” (chronic &amp; recurrent)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0D56B2-1DC7-D34C-83AA-4F9EA557A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773" y="2178648"/>
            <a:ext cx="4686454" cy="467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0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>
            <a:extLst>
              <a:ext uri="{FF2B5EF4-FFF2-40B4-BE49-F238E27FC236}">
                <a16:creationId xmlns:a16="http://schemas.microsoft.com/office/drawing/2014/main" id="{9AF2EA36-A1B5-8B45-8086-B3EE38403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Psychoses (</a:t>
            </a:r>
            <a:r>
              <a:rPr lang="en-US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hlinkClick r:id="rId2"/>
              </a:rPr>
              <a:t>Schizophrenia</a:t>
            </a:r>
            <a:r>
              <a:rPr lang="en-US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49E5EE-19D8-2642-AC9F-D1DDF95EA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0" y="9906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ＭＳ Ｐゴシック" panose="020B0600070205080204" pitchFamily="34" charset="-128"/>
              </a:rPr>
              <a:t>Positive Symptoms of Schizophrenia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000" dirty="0">
                <a:ea typeface="ＭＳ Ｐゴシック" panose="020B0600070205080204" pitchFamily="34" charset="-128"/>
              </a:rPr>
              <a:t>Thought &amp; Speech Disorders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ea typeface="ＭＳ Ｐゴシック" panose="020B0600070205080204" pitchFamily="34" charset="-128"/>
              </a:rPr>
              <a:t>Loose associations; word salads; clang associations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ea typeface="ＭＳ Ｐゴシック" panose="020B0600070205080204" pitchFamily="34" charset="-128"/>
              </a:rPr>
              <a:t>Excessively concrete thinking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000" dirty="0">
                <a:ea typeface="ＭＳ Ｐゴシック" panose="020B0600070205080204" pitchFamily="34" charset="-128"/>
              </a:rPr>
              <a:t>Hallucinations (Usually auditory)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000" dirty="0">
                <a:ea typeface="ＭＳ Ｐゴシック" panose="020B0600070205080204" pitchFamily="34" charset="-128"/>
              </a:rPr>
              <a:t>Delusions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ea typeface="ＭＳ Ｐゴシック" panose="020B0600070205080204" pitchFamily="34" charset="-128"/>
              </a:rPr>
              <a:t>Persecution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ea typeface="ＭＳ Ｐゴシック" panose="020B0600070205080204" pitchFamily="34" charset="-128"/>
              </a:rPr>
              <a:t>Grandeur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ea typeface="ＭＳ Ｐゴシック" panose="020B0600070205080204" pitchFamily="34" charset="-128"/>
              </a:rPr>
              <a:t>Somatic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ea typeface="ＭＳ Ｐゴシック" panose="020B0600070205080204" pitchFamily="34" charset="-128"/>
              </a:rPr>
              <a:t>Control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ea typeface="ＭＳ Ｐゴシック" panose="020B0600070205080204" pitchFamily="34" charset="-128"/>
              </a:rPr>
              <a:t>Reference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ＭＳ Ｐゴシック" panose="020B0600070205080204" pitchFamily="34" charset="-128"/>
              </a:rPr>
              <a:t>Negative Symptoms of Schizophrenia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000" dirty="0">
                <a:ea typeface="ＭＳ Ｐゴシック" panose="020B0600070205080204" pitchFamily="34" charset="-128"/>
              </a:rPr>
              <a:t>Flattened, blunted emotions; apathetic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000" dirty="0">
                <a:ea typeface="ＭＳ Ｐゴシック" panose="020B0600070205080204" pitchFamily="34" charset="-128"/>
              </a:rPr>
              <a:t>Poverty of speech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000" dirty="0">
                <a:ea typeface="ＭＳ Ｐゴシック" panose="020B0600070205080204" pitchFamily="34" charset="-128"/>
              </a:rPr>
              <a:t>Social Withdrawal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000" dirty="0">
                <a:ea typeface="ＭＳ Ｐゴシック" panose="020B0600070205080204" pitchFamily="34" charset="-128"/>
              </a:rPr>
              <a:t>Lack of Initiative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000" dirty="0">
                <a:ea typeface="ＭＳ Ｐゴシック" panose="020B0600070205080204" pitchFamily="34" charset="-128"/>
              </a:rPr>
              <a:t>Inability to experience pleasure</a:t>
            </a:r>
          </a:p>
        </p:txBody>
      </p:sp>
    </p:spTree>
    <p:extLst>
      <p:ext uri="{BB962C8B-B14F-4D97-AF65-F5344CB8AC3E}">
        <p14:creationId xmlns:p14="http://schemas.microsoft.com/office/powerpoint/2010/main" val="216361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>
            <a:extLst>
              <a:ext uri="{FF2B5EF4-FFF2-40B4-BE49-F238E27FC236}">
                <a16:creationId xmlns:a16="http://schemas.microsoft.com/office/drawing/2014/main" id="{588207F7-6124-004B-8BBE-8E858C80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Diagnosis of Schizophrenia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B058A9-6B40-4345-A008-D8C722A59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990600"/>
            <a:ext cx="8229600" cy="5486400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A person is diagnosed as schizophrenic if 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There is a deterioration of daily functioning AND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They show at least One of the positive symptoms of schizophrenia</a:t>
            </a:r>
          </a:p>
          <a:p>
            <a:pPr lvl="2" eaLnBrk="1" hangingPunct="1"/>
            <a:r>
              <a:rPr lang="en-US" altLang="en-US" sz="1600">
                <a:ea typeface="ＭＳ Ｐゴシック" panose="020B0600070205080204" pitchFamily="34" charset="-128"/>
              </a:rPr>
              <a:t>(hallucinations, thought disorders, delusions)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AND at least two symptoms overall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Catatonia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Catatonic postures; Waxy Flexibility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Alternates with repetitive activity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>
            <a:extLst>
              <a:ext uri="{FF2B5EF4-FFF2-40B4-BE49-F238E27FC236}">
                <a16:creationId xmlns:a16="http://schemas.microsoft.com/office/drawing/2014/main" id="{DEEB2905-0CD5-CB4F-B59F-98E645A27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Causes of Schizophrenia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CE6AD2-EC54-034F-9DE3-F10AF8BA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762000"/>
            <a:ext cx="8229600" cy="5105400"/>
          </a:xfrm>
        </p:spPr>
        <p:txBody>
          <a:bodyPr/>
          <a:lstStyle/>
          <a:p>
            <a:pPr marL="82550" indent="0">
              <a:lnSpc>
                <a:spcPct val="80000"/>
              </a:lnSpc>
              <a:buNone/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pPr marL="82550" indent="0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A Biological predisposition activated by stress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600">
                <a:ea typeface="ＭＳ Ｐゴシック" panose="020B0600070205080204" pitchFamily="34" charset="-128"/>
              </a:rPr>
              <a:t>Positive symptoms seem to be the result of too much Dopamine activity 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200">
                <a:ea typeface="ＭＳ Ｐゴシック" panose="020B0600070205080204" pitchFamily="34" charset="-128"/>
              </a:rPr>
              <a:t>(Can be treated by Chlorpromazine [Thorazine])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600">
                <a:ea typeface="ＭＳ Ｐゴシック" panose="020B0600070205080204" pitchFamily="34" charset="-128"/>
              </a:rPr>
              <a:t>Negative symptoms appear to be due to an actual loss of brain tissue</a:t>
            </a:r>
          </a:p>
          <a:p>
            <a:pPr marL="82550" indent="0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Evidence indicates a genetic link</a:t>
            </a:r>
          </a:p>
          <a:p>
            <a:pPr marL="82550" indent="0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Neurodevelopmental hypothesis: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600">
                <a:ea typeface="ＭＳ Ｐゴシック" panose="020B0600070205080204" pitchFamily="34" charset="-128"/>
              </a:rPr>
              <a:t>Nervous system impairments that develop around the time of birth (not necessarily genetic)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200">
                <a:ea typeface="ＭＳ Ｐゴシック" panose="020B0600070205080204" pitchFamily="34" charset="-128"/>
              </a:rPr>
              <a:t>(e.g., People in North born in winter are at greater risk)</a:t>
            </a:r>
          </a:p>
        </p:txBody>
      </p:sp>
    </p:spTree>
    <p:extLst>
      <p:ext uri="{BB962C8B-B14F-4D97-AF65-F5344CB8AC3E}">
        <p14:creationId xmlns:p14="http://schemas.microsoft.com/office/powerpoint/2010/main" val="315433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214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Schizophrenia</vt:lpstr>
      <vt:lpstr>Psychoses (Schizophrenia)</vt:lpstr>
      <vt:lpstr>Diagnosis of Schizophrenia</vt:lpstr>
      <vt:lpstr>Causes of Schizophrenia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Psychoses (Schizophrenia)</dc:title>
  <dc:creator>Frank McAndrew</dc:creator>
  <cp:lastModifiedBy>Frank McAndrew</cp:lastModifiedBy>
  <cp:revision>3</cp:revision>
  <dcterms:created xsi:type="dcterms:W3CDTF">2020-05-05T19:02:40Z</dcterms:created>
  <dcterms:modified xsi:type="dcterms:W3CDTF">2020-05-05T19:09:15Z</dcterms:modified>
</cp:coreProperties>
</file>