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4" r:id="rId2"/>
    <p:sldId id="305" r:id="rId3"/>
    <p:sldId id="306" r:id="rId4"/>
    <p:sldId id="487" r:id="rId5"/>
    <p:sldId id="48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4393-0F11-4941-9C52-AA88F4B1F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22A28-6506-D74C-B496-CB6570262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84FD2-F5FD-A749-B814-0458DE59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95361-8496-FE47-8DB3-568B9ED00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7194B-F5D6-2443-8A4F-0751673E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4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F73E-8A3E-4D49-BEDB-B582F2EC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8ABBE-8D18-8C45-9397-69F3B7777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B9AE8-24FA-424F-BA08-48BF7568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2F48-6D83-E949-82E2-64AB4510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4606D-5F54-F640-9782-E5099615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23212-E861-9242-BD78-352C4EA02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8F0F4-0FAC-AE4F-972E-91977B0F7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6B53A-32E6-E842-BDB4-C1B05CC8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6CF1F-716B-A34E-96BC-F14295BE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1F74A-E127-484B-8BFF-D7D30685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8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AE7-55BE-4841-9581-C6DF4D29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F7AC6-56B3-ED46-A75A-680E09C8B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CF912-D154-D24F-B09A-DD35E37B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5BB93-C671-594C-930F-152579FA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E56BB-4D4A-6744-AA3A-EADBF45C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78740-DB96-CC4E-BF8B-30B49A9F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5DA5E-4B16-AD4E-978F-79DF34DBC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9A8EB-D757-074D-8AE8-8965FEE0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54A94-3E9A-A347-8A74-5E67DC5B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53141-A819-2242-9E41-4E1B135F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91B-193E-F943-BF1C-6A5DB55E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CFBA2-E62C-3244-A59B-E44CA3C5A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0C613-77C6-4F4B-948C-E15F182ED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C2CB2-72B7-F04F-AD94-EA400195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4CDB9-4CD8-564F-B028-77B29CE88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74CD0-60D0-C244-80F2-137AD15F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5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02E27-7775-5D41-809F-0D68C63F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B6354-20CC-6348-A463-3E5251F62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9A16-498E-6847-A7D9-03A0CFBD7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8F27-EDE0-E04D-BFC3-795C4365F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0D1844-CCAC-7740-9FCC-045809AD0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6F081-C200-2F47-9F02-CBF5FF0C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3DA6-B02B-DC4C-95B4-978B86DD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C595B-BC02-EC4F-8ADC-643AEDF8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3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2F46-D633-454B-8EE0-3E1AFCB45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51A30-4916-C64A-9331-F9A94E8C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F73E1-0E8C-E846-ACA9-D1008068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6138E-3E52-B643-858D-BF409815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9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1EA19-F762-2D48-87E3-9D699C06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BF7888-7846-F04B-9267-CD314D5D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2F6DA-EED1-264A-8383-8E77AA78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B690-42DE-E342-9640-2DBA47B6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B87FD-1A9F-EA4E-9BE0-20E724098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6435-99A6-7245-AF9D-4471C6149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24691-F1C7-0B4A-9D1C-9CF41E94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DF92E5-0B59-2D4B-B25C-31D8B171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B34ED-FB6F-D846-BFC8-B54432E9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3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234E1-1D72-7C4B-8A65-37B368B2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AB145C-91D6-9943-B9A9-D7E7F5D2D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8FD94-B4B5-7240-9D5D-51AC44DD7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32D56-06D2-464B-B998-348F32B9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E277C-B3B2-2E4F-9C99-3A39EAEE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CB54C-13D5-4243-8BC7-5C6BE1DA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01374-1C69-7D4D-B473-F5EAAF1E3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5F7C5-394B-7B4F-9B84-A62CF5EA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BEE3E-3305-C948-88EC-980B2F954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0A86-2FF2-544E-9CA2-C9E0F2519152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D1044-1B08-8449-84DF-9AFB1F449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85CD8-14B8-1047-B45C-BEE31282F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A40DE-DA8D-3A47-A4D1-724FEDE0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9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28FA3-FBAA-8440-90A0-A6E3557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46" y="8956"/>
            <a:ext cx="4806108" cy="1325563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Biases in Social 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03D64-7D05-9D43-A070-165E2AEBD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4086" y="1558017"/>
            <a:ext cx="4401914" cy="4351338"/>
          </a:xfrm>
        </p:spPr>
        <p:txBody>
          <a:bodyPr/>
          <a:lstStyle/>
          <a:p>
            <a:pPr>
              <a:defRPr/>
            </a:pPr>
            <a:r>
              <a:rPr lang="en-US" dirty="0"/>
              <a:t>Self-Serving Biases</a:t>
            </a:r>
          </a:p>
          <a:p>
            <a:pPr lvl="1">
              <a:defRPr/>
            </a:pPr>
            <a:r>
              <a:rPr lang="en-US" dirty="0"/>
              <a:t>General Self-Serving Bias</a:t>
            </a:r>
          </a:p>
          <a:p>
            <a:pPr lvl="1">
              <a:defRPr/>
            </a:pPr>
            <a:r>
              <a:rPr lang="en-US" dirty="0"/>
              <a:t>Spotlight Effect</a:t>
            </a:r>
          </a:p>
          <a:p>
            <a:pPr lvl="1">
              <a:defRPr/>
            </a:pPr>
            <a:r>
              <a:rPr lang="en-US" dirty="0"/>
              <a:t>Self-Righteous Bias</a:t>
            </a:r>
          </a:p>
          <a:p>
            <a:pPr lvl="1">
              <a:defRPr/>
            </a:pPr>
            <a:r>
              <a:rPr lang="en-US" dirty="0"/>
              <a:t>False Consensus</a:t>
            </a:r>
          </a:p>
          <a:p>
            <a:pPr lvl="1">
              <a:defRPr/>
            </a:pPr>
            <a:r>
              <a:rPr lang="en-US" dirty="0"/>
              <a:t>False Uniqueness</a:t>
            </a:r>
          </a:p>
          <a:p>
            <a:pPr lvl="1">
              <a:defRPr/>
            </a:pPr>
            <a:r>
              <a:rPr lang="en-US" dirty="0"/>
              <a:t>Unrealistic Optimism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BABDD-BC71-9343-97DD-6204A12E9B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DEF2A-8D4C-F245-9533-5077746E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pic>
        <p:nvPicPr>
          <p:cNvPr id="66566" name="Picture 5" descr="perception.jpg">
            <a:extLst>
              <a:ext uri="{FF2B5EF4-FFF2-40B4-BE49-F238E27FC236}">
                <a16:creationId xmlns:a16="http://schemas.microsoft.com/office/drawing/2014/main" id="{1CC26427-6EA6-E844-AD6B-0FEA8E92A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64" y="716096"/>
            <a:ext cx="5188071" cy="54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9906B9-525F-C944-81A3-AA5FAD848A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50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536"/>
    </mc:Choice>
    <mc:Fallback>
      <p:transition spd="slow" advTm="24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0866-6CF6-F349-B7B0-491DBD56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89" y="136525"/>
            <a:ext cx="9495622" cy="813680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Biases in Social Cognition: The Ultimate Attribution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2F939-728A-F148-A552-A214439B1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726" y="1197664"/>
            <a:ext cx="8140547" cy="16033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Positive Illusions about the In-Group</a:t>
            </a:r>
          </a:p>
          <a:p>
            <a:pPr>
              <a:defRPr/>
            </a:pPr>
            <a:r>
              <a:rPr lang="en-US" sz="2400" dirty="0"/>
              <a:t>Negative Illusions about the Out-Group</a:t>
            </a:r>
          </a:p>
          <a:p>
            <a:pPr lvl="1">
              <a:defRPr/>
            </a:pPr>
            <a:r>
              <a:rPr lang="en-US" sz="2000" dirty="0"/>
              <a:t>Examples: Out-group Homogeneity Effect, Ultimate Attribution Error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EC1D4-A944-CB4B-A0D0-591D6F8F36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957E5-7582-3D4E-B3AD-F277854C8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8531B8-2DD4-D04B-8045-DB8617A3A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1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67"/>
    </mc:Choice>
    <mc:Fallback>
      <p:transition spd="slow" advTm="6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A3E9-665A-D747-A498-344ECEC2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620" y="0"/>
            <a:ext cx="9258759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General Biases in Processing Self &amp; Social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D6D46-6BC2-6E40-B1B0-A9218FEB5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447800"/>
            <a:ext cx="7772400" cy="5029200"/>
          </a:xfrm>
        </p:spPr>
        <p:txBody>
          <a:bodyPr/>
          <a:lstStyle/>
          <a:p>
            <a:r>
              <a:rPr lang="en-US" altLang="en-US" sz="2400" dirty="0"/>
              <a:t>Fundamental Attribution Error</a:t>
            </a:r>
          </a:p>
          <a:p>
            <a:r>
              <a:rPr lang="en-US" altLang="en-US" sz="2400" dirty="0"/>
              <a:t>Actor-Observer Effect</a:t>
            </a:r>
          </a:p>
          <a:p>
            <a:r>
              <a:rPr lang="en-US" altLang="en-US" sz="2400" dirty="0"/>
              <a:t>Illusory Correlations/Confirmation Bias</a:t>
            </a:r>
          </a:p>
          <a:p>
            <a:r>
              <a:rPr lang="en-US" altLang="en-US" sz="2400" dirty="0"/>
              <a:t>Primacy Effects</a:t>
            </a:r>
          </a:p>
          <a:p>
            <a:r>
              <a:rPr lang="en-US" altLang="en-US" sz="2400" dirty="0"/>
              <a:t>Power of the Particular</a:t>
            </a:r>
          </a:p>
          <a:p>
            <a:r>
              <a:rPr lang="en-US" altLang="en-US" sz="2400" dirty="0"/>
              <a:t>Belief Perseverance</a:t>
            </a:r>
          </a:p>
          <a:p>
            <a:r>
              <a:rPr lang="en-US" altLang="en-US" sz="2400" dirty="0"/>
              <a:t>Impact Bias </a:t>
            </a:r>
            <a:r>
              <a:rPr lang="en-US" altLang="en-US" sz="2000" dirty="0"/>
              <a:t>(related to </a:t>
            </a:r>
            <a:r>
              <a:rPr lang="ja-JP" altLang="en-US" sz="2000"/>
              <a:t>“</a:t>
            </a:r>
            <a:r>
              <a:rPr lang="en-US" altLang="ja-JP" sz="2000" dirty="0"/>
              <a:t>affective forecasting</a:t>
            </a:r>
            <a:r>
              <a:rPr lang="ja-JP" altLang="en-US" sz="2000"/>
              <a:t>”</a:t>
            </a:r>
            <a:r>
              <a:rPr lang="en-US" altLang="ja-JP" sz="2000" dirty="0"/>
              <a:t>)</a:t>
            </a:r>
          </a:p>
          <a:p>
            <a:r>
              <a:rPr lang="en-US" altLang="en-US" sz="2400" dirty="0"/>
              <a:t>The Overconfidence Phenomenon</a:t>
            </a:r>
          </a:p>
          <a:p>
            <a:r>
              <a:rPr lang="en-US" altLang="en-US" sz="2400" dirty="0"/>
              <a:t>Availability Heuristic</a:t>
            </a:r>
          </a:p>
          <a:p>
            <a:r>
              <a:rPr lang="en-US" altLang="en-US" sz="2400" dirty="0"/>
              <a:t>Representativeness Heuristic</a:t>
            </a:r>
          </a:p>
          <a:p>
            <a:endParaRPr lang="en-US" alt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68051-FD62-144A-8AB0-4247282341A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B0119-53C1-7F43-9E90-EF3FB696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endParaRPr lang="en-US" sz="1400">
              <a:latin typeface="Verdana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C8C4F06-198A-C34C-A0CA-142772509D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92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496"/>
    </mc:Choice>
    <mc:Fallback>
      <p:transition spd="slow" advTm="56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9127-BE56-1144-9D0B-30CBC4E75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594" y="59407"/>
            <a:ext cx="9728812" cy="1143000"/>
          </a:xfrm>
        </p:spPr>
        <p:txBody>
          <a:bodyPr>
            <a:normAutofit fontScale="90000"/>
          </a:bodyPr>
          <a:lstStyle/>
          <a:p>
            <a:r>
              <a:rPr lang="en-US" altLang="en-US" b="1" i="1" dirty="0"/>
              <a:t>Why </a:t>
            </a:r>
            <a:r>
              <a:rPr lang="en-US" altLang="en-US" b="1" dirty="0"/>
              <a:t>do humans have social cognition biases?</a:t>
            </a:r>
            <a:endParaRPr lang="en-US" alt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409A-4EDE-E24F-AB13-87C31424C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085" y="1371600"/>
            <a:ext cx="2879993" cy="483977"/>
          </a:xfrm>
        </p:spPr>
        <p:txBody>
          <a:bodyPr/>
          <a:lstStyle/>
          <a:p>
            <a:pPr>
              <a:defRPr/>
            </a:pPr>
            <a:r>
              <a:rPr lang="en-US" dirty="0"/>
              <a:t>EVOLUTION?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2D9F0-F0C8-594B-872E-336885BDAED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34AFD-BC37-0044-A4C4-95591A84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9638" name="Picture 5" descr="caveman-logic-cover.jpg">
            <a:extLst>
              <a:ext uri="{FF2B5EF4-FFF2-40B4-BE49-F238E27FC236}">
                <a16:creationId xmlns:a16="http://schemas.microsoft.com/office/drawing/2014/main" id="{19ACC790-78B5-EB4A-B2A7-CD035F10D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55577"/>
            <a:ext cx="32194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6" descr="caveman.jpg">
            <a:extLst>
              <a:ext uri="{FF2B5EF4-FFF2-40B4-BE49-F238E27FC236}">
                <a16:creationId xmlns:a16="http://schemas.microsoft.com/office/drawing/2014/main" id="{B49F692A-6D2A-5741-A218-0C66D3C7F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44" y="2737978"/>
            <a:ext cx="7061552" cy="306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2396DE-4195-D247-81CB-B3B7A4442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1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19"/>
    </mc:Choice>
    <mc:Fallback>
      <p:transition spd="slow" advTm="55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AFCC1-AE9D-DB44-8676-D75BB45E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How did we have to think to be successful?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AD4EC-1D3C-BF45-A7A2-A94D3214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59" y="1525836"/>
            <a:ext cx="11810081" cy="3196728"/>
          </a:xfrm>
        </p:spPr>
        <p:txBody>
          <a:bodyPr/>
          <a:lstStyle/>
          <a:p>
            <a:r>
              <a:rPr lang="en-US" altLang="en-US" dirty="0"/>
              <a:t>Remembering details about individuals we knew personally</a:t>
            </a:r>
          </a:p>
          <a:p>
            <a:r>
              <a:rPr lang="en-US" altLang="en-US" dirty="0"/>
              <a:t>Detecting cheaters &amp; altruists</a:t>
            </a:r>
          </a:p>
          <a:p>
            <a:r>
              <a:rPr lang="en-US" altLang="en-US" dirty="0"/>
              <a:t>Liars who don</a:t>
            </a:r>
            <a:r>
              <a:rPr lang="ja-JP" altLang="en-US"/>
              <a:t>’</a:t>
            </a:r>
            <a:r>
              <a:rPr lang="en-US" altLang="en-US" dirty="0"/>
              <a:t>t know they are lying cannot undermine themselves</a:t>
            </a:r>
          </a:p>
          <a:p>
            <a:r>
              <a:rPr lang="en-US" altLang="en-US" dirty="0"/>
              <a:t>Optimism = persistence, coping with stress, </a:t>
            </a:r>
            <a:r>
              <a:rPr lang="en-US" altLang="en-US" dirty="0" err="1"/>
              <a:t>etc</a:t>
            </a:r>
            <a:endParaRPr lang="en-US" altLang="en-US" dirty="0"/>
          </a:p>
          <a:p>
            <a:r>
              <a:rPr lang="en-US" altLang="en-US" dirty="0"/>
              <a:t>Distinguishing in-group members from out-group members</a:t>
            </a:r>
          </a:p>
          <a:p>
            <a:pPr lvl="1"/>
            <a:r>
              <a:rPr lang="en-US" altLang="en-US" dirty="0"/>
              <a:t>Loyalty mattered! Ostracism was fatal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89EF9-7504-0A4A-AE65-BD3681BC08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F508A-3765-1249-8688-16A06734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1FDA24-5A64-9347-BB96-A85F5A97A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93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00"/>
    </mc:Choice>
    <mc:Fallback>
      <p:transition spd="slow" advTm="18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41|116.1|85.5|60.4|58.4|27.1|54.1|9|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8.9|36|20.8|2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154</Words>
  <Application>Microsoft Macintosh PowerPoint</Application>
  <PresentationFormat>Widescreen</PresentationFormat>
  <Paragraphs>32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Verdana</vt:lpstr>
      <vt:lpstr>Office Theme</vt:lpstr>
      <vt:lpstr>Biases in Social Cognition</vt:lpstr>
      <vt:lpstr>Biases in Social Cognition: The Ultimate Attribution Error</vt:lpstr>
      <vt:lpstr>General Biases in Processing Self &amp; Social Information</vt:lpstr>
      <vt:lpstr>Why do humans have social cognition biases?</vt:lpstr>
      <vt:lpstr>How did we have to think to be successful?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Biases in Social Cognition</dc:title>
  <dc:creator>Frank McAndrew</dc:creator>
  <cp:lastModifiedBy>Frank McAndrew</cp:lastModifiedBy>
  <cp:revision>6</cp:revision>
  <dcterms:created xsi:type="dcterms:W3CDTF">2020-05-10T21:29:44Z</dcterms:created>
  <dcterms:modified xsi:type="dcterms:W3CDTF">2020-07-28T20:01:28Z</dcterms:modified>
</cp:coreProperties>
</file>