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54" r:id="rId2"/>
    <p:sldId id="455" r:id="rId3"/>
    <p:sldId id="456" r:id="rId4"/>
    <p:sldId id="457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10"/>
    <p:restoredTop sz="94678"/>
  </p:normalViewPr>
  <p:slideViewPr>
    <p:cSldViewPr snapToGrid="0" snapToObjects="1">
      <p:cViewPr varScale="1">
        <p:scale>
          <a:sx n="117" d="100"/>
          <a:sy n="117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2404E4-C889-E04A-B04A-AD287B40D9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5BB8B3-DE42-704E-8E70-C810AE7DF7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00467-C669-1945-94FF-A1744EE40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14E0-5129-1349-A5D6-A92C447EA23B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B5CB0A-BFBA-F549-BCA1-BC61A80EF5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C9552C-66FC-AC48-9CD6-7B7F159CC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4019-696F-524D-B4B0-BE3D66CB5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5335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68DBF-B9B4-DF4A-A464-8F951D3EC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BCC6D2C-19AA-264F-9F03-5697385089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876DD1-5833-9F4A-B45B-DC3E5D04A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14E0-5129-1349-A5D6-A92C447EA23B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A1831-2678-E549-AF28-9055096EF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260D7-5427-FA44-9898-2FE435BAD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4019-696F-524D-B4B0-BE3D66CB5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581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006498-9EF7-DD43-AC18-DC385AE46B3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F4856F-B42A-3C44-B0DC-68CC1A2A3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7E5CE6-B08A-B740-8754-1FF85942B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14E0-5129-1349-A5D6-A92C447EA23B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A3D7-0E06-AD42-95E6-9FAB943A8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B195F1-9F24-624C-ADAE-6F20104FB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4019-696F-524D-B4B0-BE3D66CB5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903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77E62-88AE-E74A-A7D7-1C1B443238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D43722-6393-CF4B-9702-97938BE902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4556A-EB02-314E-8AD6-AE34BB0DA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14E0-5129-1349-A5D6-A92C447EA23B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0BF592-D801-7449-8B13-3FE1416AA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9DB67-D284-6440-981F-CB8425997C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4019-696F-524D-B4B0-BE3D66CB5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2414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5C6A7-2162-B644-8666-C3FC4ECAD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820F0-8159-2F42-853A-3D0A0E1FA4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3803B4-75C2-4941-BE66-323752E7F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14E0-5129-1349-A5D6-A92C447EA23B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47D57-83F2-234E-9CE5-02DA7E07AA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FA8D27-8926-9A42-8A4F-7E72A9EFEF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4019-696F-524D-B4B0-BE3D66CB5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131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C6349-6D2A-B846-8EEE-84B869B0F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AAF647-D413-DC45-AAA8-F01E0CA851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26E71E-1947-6B4A-A9EC-2A2A5EB628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04DFB-9D10-D647-B473-3EE6E3CAAA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14E0-5129-1349-A5D6-A92C447EA23B}" type="datetimeFigureOut">
              <a:rPr lang="en-US" smtClean="0"/>
              <a:t>4/17/20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83F2A1-6642-E140-BD48-3E6BD40B9C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D2A97E-D780-9E4B-B765-EA191754C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4019-696F-524D-B4B0-BE3D66CB5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94201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5A41-609F-9342-B972-337DC62E7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6CD93C-D4C3-0946-B54D-90DD4BC25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9E6250-3EFE-A647-90EC-E81273E96D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0755472-9792-2C44-B7E6-026F043BE2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944252-DDDA-EA49-8352-DEBE78CA93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2E24D2-253F-594C-94BD-7E445351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14E0-5129-1349-A5D6-A92C447EA23B}" type="datetimeFigureOut">
              <a:rPr lang="en-US" smtClean="0"/>
              <a:t>4/17/20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1617137-3D22-4B45-9166-0858B957B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59DF98-06FD-5946-97A1-5B5F4B1F2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4019-696F-524D-B4B0-BE3D66CB5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17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49EDA4-6705-3A48-BC5C-91EA425C4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0D6609B-0011-2F48-849F-30603F90A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14E0-5129-1349-A5D6-A92C447EA23B}" type="datetimeFigureOut">
              <a:rPr lang="en-US" smtClean="0"/>
              <a:t>4/17/20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0E7A353-287B-FA4A-8999-E8A836441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DCB753-1002-AD44-A420-731ABB0D6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4019-696F-524D-B4B0-BE3D66CB5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14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BDCFEE5-0DBB-1A4D-9014-88E3EE949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14E0-5129-1349-A5D6-A92C447EA23B}" type="datetimeFigureOut">
              <a:rPr lang="en-US" smtClean="0"/>
              <a:t>4/17/20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63D303-B33C-9D4C-A7D3-5A3F7D2AC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6F9E7-D0DE-174B-97D8-C46008350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4019-696F-524D-B4B0-BE3D66CB5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132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152E81-F122-A544-BCC1-51913B164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32C12F-B44A-A040-8FCC-53A17190C2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4098F7-D5C1-CE4E-8DD8-1B8ABF965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48FB0B6-A29A-EA4A-B7EA-36B3120AF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14E0-5129-1349-A5D6-A92C447EA23B}" type="datetimeFigureOut">
              <a:rPr lang="en-US" smtClean="0"/>
              <a:t>4/17/20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BA2FFE-5B4B-D845-954C-385B1E953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8B4010-7E2D-E94E-A98D-2CFA2C0D6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4019-696F-524D-B4B0-BE3D66CB5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063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E980E-152A-324A-B933-8F665D820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4A5C10E-94FF-994D-A29E-5DD8E4F387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5A3CB5-14AE-1747-9935-C8C5E7E426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49EB4-B492-F44C-A7D9-F2959DE0B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14E0-5129-1349-A5D6-A92C447EA23B}" type="datetimeFigureOut">
              <a:rPr lang="en-US" smtClean="0"/>
              <a:t>4/17/20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98C8D0-637F-B144-9A8A-A8EEB03E9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F905D5-2F38-994A-B512-DEB3DFE42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214019-696F-524D-B4B0-BE3D66CB5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158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0B4570-9E43-074B-ACA5-6C3560DF8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728C0-6E2A-534C-AC1C-F53E917BE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210C0-A6A5-ED47-9AD3-B48C08AE4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14E0-5129-1349-A5D6-A92C447EA23B}" type="datetimeFigureOut">
              <a:rPr lang="en-US" smtClean="0"/>
              <a:t>4/17/20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66D962-7526-EA49-A334-61AB46F123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0B2454-FCED-1B4E-80BD-288FEA86A0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214019-696F-524D-B4B0-BE3D66CB5D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7309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E0CDCF-99A1-2346-8016-C8D0A9BCF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95909" y="111737"/>
            <a:ext cx="4200181" cy="1325563"/>
          </a:xfrm>
        </p:spPr>
        <p:txBody>
          <a:bodyPr/>
          <a:lstStyle/>
          <a:p>
            <a:pPr>
              <a:defRPr/>
            </a:pPr>
            <a:r>
              <a:rPr lang="en-US" altLang="en-US" sz="54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Psychoanalysis</a:t>
            </a:r>
          </a:p>
        </p:txBody>
      </p:sp>
      <p:sp>
        <p:nvSpPr>
          <p:cNvPr id="279554" name="Content Placeholder 2">
            <a:extLst>
              <a:ext uri="{FF2B5EF4-FFF2-40B4-BE49-F238E27FC236}">
                <a16:creationId xmlns:a16="http://schemas.microsoft.com/office/drawing/2014/main" id="{A7C48AF2-1ADC-FF4F-B021-06F701F94D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186"/>
            <a:ext cx="10515600" cy="3032814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Goal:  Seek insight into the unconscious, achieve catharsis &amp; release from tension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Tools of Psychoanalysis: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Hypnosis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Free Association</a:t>
            </a:r>
          </a:p>
          <a:p>
            <a:pPr lvl="1"/>
            <a:r>
              <a:rPr lang="en-US" altLang="en-US" dirty="0">
                <a:ea typeface="ＭＳ Ｐゴシック" panose="020B0600070205080204" pitchFamily="34" charset="-128"/>
              </a:rPr>
              <a:t>Analysis of Dreams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1F19004-0DBA-B34C-B276-0A8EA5D001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531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863"/>
    </mc:Choice>
    <mc:Fallback>
      <p:transition spd="slow" advTm="118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A1EEE-A74F-1046-97F6-53B4B2658B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Other Influential People in  Psychoanalysis</a:t>
            </a:r>
          </a:p>
        </p:txBody>
      </p:sp>
      <p:sp>
        <p:nvSpPr>
          <p:cNvPr id="280578" name="Content Placeholder 3">
            <a:extLst>
              <a:ext uri="{FF2B5EF4-FFF2-40B4-BE49-F238E27FC236}">
                <a16:creationId xmlns:a16="http://schemas.microsoft.com/office/drawing/2014/main" id="{99DD92A0-92FD-5244-B30C-1149669308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823493"/>
          </a:xfrm>
        </p:spPr>
        <p:txBody>
          <a:bodyPr/>
          <a:lstStyle/>
          <a:p>
            <a:r>
              <a:rPr lang="en-US" altLang="en-US" dirty="0">
                <a:ea typeface="ＭＳ Ｐゴシック" panose="020B0600070205080204" pitchFamily="34" charset="-128"/>
              </a:rPr>
              <a:t>Carl Jung (1875-1961)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Alfred Adler (1870-1937)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Karen Horney (1885-1952)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Harry Stack Sullivan (1892-1949)</a:t>
            </a:r>
          </a:p>
          <a:p>
            <a:r>
              <a:rPr lang="en-US" altLang="en-US" dirty="0">
                <a:ea typeface="ＭＳ Ｐゴシック" panose="020B0600070205080204" pitchFamily="34" charset="-128"/>
              </a:rPr>
              <a:t>Otto Rank (1884-1945)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874C0F3E-6BA5-FD4A-8E5C-234737068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064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351"/>
    </mc:Choice>
    <mc:Fallback>
      <p:transition spd="slow" advTm="813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DF74F-CD3F-6749-B3C5-C54712C59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0" y="785785"/>
            <a:ext cx="5273407" cy="13255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Carl Jung (1875-1961)</a:t>
            </a:r>
          </a:p>
        </p:txBody>
      </p:sp>
      <p:sp>
        <p:nvSpPr>
          <p:cNvPr id="281602" name="Content Placeholder 2">
            <a:extLst>
              <a:ext uri="{FF2B5EF4-FFF2-40B4-BE49-F238E27FC236}">
                <a16:creationId xmlns:a16="http://schemas.microsoft.com/office/drawing/2014/main" id="{4C71A586-1FBD-894B-84CA-31F15680A6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85032"/>
            <a:ext cx="10515600" cy="3748910"/>
          </a:xfrm>
        </p:spPr>
        <p:txBody>
          <a:bodyPr/>
          <a:lstStyle/>
          <a:p>
            <a:r>
              <a:rPr lang="en-US" altLang="en-US" sz="2400" dirty="0">
                <a:ea typeface="ＭＳ Ｐゴシック" panose="020B0600070205080204" pitchFamily="34" charset="-128"/>
              </a:rPr>
              <a:t>Psychic energy still an outcome of conflict between opposing forces in personality, but it is not all about sex.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There is a personal AND collective unconscious</a:t>
            </a:r>
          </a:p>
          <a:p>
            <a:pPr lvl="1"/>
            <a:r>
              <a:rPr lang="en-US" altLang="en-US" sz="2000" dirty="0">
                <a:ea typeface="ＭＳ Ｐゴシック" panose="020B0600070205080204" pitchFamily="34" charset="-128"/>
              </a:rPr>
              <a:t>Instincts &amp; Archetypes</a:t>
            </a:r>
          </a:p>
          <a:p>
            <a:pPr lvl="2"/>
            <a:r>
              <a:rPr lang="en-US" altLang="en-US" sz="1600" dirty="0">
                <a:ea typeface="ＭＳ Ｐゴシック" panose="020B0600070205080204" pitchFamily="34" charset="-128"/>
              </a:rPr>
              <a:t>The Persona</a:t>
            </a:r>
          </a:p>
          <a:p>
            <a:pPr lvl="2"/>
            <a:r>
              <a:rPr lang="en-US" altLang="en-US" sz="1600" dirty="0">
                <a:ea typeface="ＭＳ Ｐゴシック" panose="020B0600070205080204" pitchFamily="34" charset="-128"/>
              </a:rPr>
              <a:t>The Shadow</a:t>
            </a:r>
          </a:p>
          <a:p>
            <a:pPr lvl="2"/>
            <a:r>
              <a:rPr lang="en-US" altLang="en-US" sz="1600" dirty="0">
                <a:ea typeface="ＭＳ Ｐゴシック" panose="020B0600070205080204" pitchFamily="34" charset="-128"/>
              </a:rPr>
              <a:t>The Animus &amp; Anima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His </a:t>
            </a:r>
            <a:r>
              <a:rPr lang="ja-JP" altLang="en-US" sz="2400">
                <a:ea typeface="ＭＳ Ｐゴシック" panose="020B0600070205080204" pitchFamily="34" charset="-128"/>
              </a:rPr>
              <a:t>“</a:t>
            </a:r>
            <a:r>
              <a:rPr lang="en-US" altLang="ja-JP" sz="2400" dirty="0">
                <a:ea typeface="ＭＳ Ｐゴシック" panose="020B0600070205080204" pitchFamily="34" charset="-128"/>
              </a:rPr>
              <a:t>Theory of Psychological Types</a:t>
            </a:r>
            <a:r>
              <a:rPr lang="ja-JP" altLang="en-US" sz="2400">
                <a:ea typeface="ＭＳ Ｐゴシック" panose="020B0600070205080204" pitchFamily="34" charset="-128"/>
              </a:rPr>
              <a:t>”</a:t>
            </a:r>
            <a:r>
              <a:rPr lang="en-US" altLang="ja-JP" sz="2400" dirty="0">
                <a:ea typeface="ＭＳ Ｐゴシック" panose="020B0600070205080204" pitchFamily="34" charset="-128"/>
              </a:rPr>
              <a:t>  is very influential in psychology today; the basis of the Myers-Briggs Type Indicator (MBTI)</a:t>
            </a:r>
          </a:p>
          <a:p>
            <a:r>
              <a:rPr lang="en-US" altLang="en-US" sz="2400" dirty="0">
                <a:ea typeface="ＭＳ Ｐゴシック" panose="020B0600070205080204" pitchFamily="34" charset="-128"/>
              </a:rPr>
              <a:t>Developed advanced techniques for the interpretation of dreams. </a:t>
            </a:r>
          </a:p>
        </p:txBody>
      </p:sp>
      <p:pic>
        <p:nvPicPr>
          <p:cNvPr id="281603" name="Picture 3" descr="jungwriting.jpg">
            <a:extLst>
              <a:ext uri="{FF2B5EF4-FFF2-40B4-BE49-F238E27FC236}">
                <a16:creationId xmlns:a16="http://schemas.microsoft.com/office/drawing/2014/main" id="{B3A6A009-E5C1-344C-A881-0BC71E317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275" y="124058"/>
            <a:ext cx="2309870" cy="2649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4C442C2-3FA7-DD48-BCB5-0CD81D3218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531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6961"/>
    </mc:Choice>
    <mc:Fallback>
      <p:transition spd="slow" advTm="2169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123A1-E398-7A43-8069-98BFCA321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9100" y="-76200"/>
            <a:ext cx="7499350" cy="1143000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Alfred Adler (1870-1937)</a:t>
            </a:r>
          </a:p>
        </p:txBody>
      </p:sp>
      <p:sp>
        <p:nvSpPr>
          <p:cNvPr id="282626" name="Content Placeholder 2">
            <a:extLst>
              <a:ext uri="{FF2B5EF4-FFF2-40B4-BE49-F238E27FC236}">
                <a16:creationId xmlns:a16="http://schemas.microsoft.com/office/drawing/2014/main" id="{DCF3A9D8-09A0-9841-ACA5-40DDDBD77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59100" y="990600"/>
            <a:ext cx="7499350" cy="5867400"/>
          </a:xfrm>
        </p:spPr>
        <p:txBody>
          <a:bodyPr/>
          <a:lstStyle/>
          <a:p>
            <a:r>
              <a:rPr lang="en-US" altLang="en-US" sz="2200">
                <a:ea typeface="ＭＳ Ｐゴシック" panose="020B0600070205080204" pitchFamily="34" charset="-128"/>
              </a:rPr>
              <a:t>He called his system </a:t>
            </a:r>
            <a:r>
              <a:rPr lang="ja-JP" altLang="en-US" sz="2200">
                <a:ea typeface="ＭＳ Ｐゴシック" panose="020B0600070205080204" pitchFamily="34" charset="-128"/>
              </a:rPr>
              <a:t>“</a:t>
            </a:r>
            <a:r>
              <a:rPr lang="en-US" altLang="ja-JP" sz="2200">
                <a:ea typeface="ＭＳ Ｐゴシック" panose="020B0600070205080204" pitchFamily="34" charset="-128"/>
              </a:rPr>
              <a:t>Individual Psychology</a:t>
            </a:r>
            <a:r>
              <a:rPr lang="ja-JP" altLang="en-US" sz="2200">
                <a:ea typeface="ＭＳ Ｐゴシック" panose="020B0600070205080204" pitchFamily="34" charset="-128"/>
              </a:rPr>
              <a:t>”</a:t>
            </a:r>
            <a:endParaRPr lang="en-US" altLang="ja-JP" sz="2200">
              <a:ea typeface="ＭＳ Ｐゴシック" panose="020B0600070205080204" pitchFamily="34" charset="-128"/>
            </a:endParaRPr>
          </a:p>
          <a:p>
            <a:r>
              <a:rPr lang="en-US" altLang="en-US" sz="2200">
                <a:ea typeface="ＭＳ Ｐゴシック" panose="020B0600070205080204" pitchFamily="34" charset="-128"/>
              </a:rPr>
              <a:t>An Individual</a:t>
            </a:r>
            <a:r>
              <a:rPr lang="ja-JP" altLang="en-US" sz="2200">
                <a:ea typeface="ＭＳ Ｐゴシック" panose="020B0600070205080204" pitchFamily="34" charset="-128"/>
              </a:rPr>
              <a:t>’</a:t>
            </a:r>
            <a:r>
              <a:rPr lang="en-US" altLang="ja-JP" sz="2200">
                <a:ea typeface="ＭＳ Ｐゴシック" panose="020B0600070205080204" pitchFamily="34" charset="-128"/>
              </a:rPr>
              <a:t>s Goals direct his or her behavior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Striving for perfection &amp; completion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Overcoming feelings of inferiority &amp; striving for superiority</a:t>
            </a:r>
          </a:p>
          <a:p>
            <a:pPr lvl="2"/>
            <a:r>
              <a:rPr lang="en-US" altLang="en-US" sz="1400">
                <a:ea typeface="ＭＳ Ｐゴシック" panose="020B0600070205080204" pitchFamily="34" charset="-128"/>
              </a:rPr>
              <a:t>Organ Inferiority</a:t>
            </a:r>
          </a:p>
          <a:p>
            <a:pPr lvl="2"/>
            <a:r>
              <a:rPr lang="en-US" altLang="en-US" sz="1400">
                <a:ea typeface="ＭＳ Ｐゴシック" panose="020B0600070205080204" pitchFamily="34" charset="-128"/>
              </a:rPr>
              <a:t>Masculine Protest</a:t>
            </a:r>
          </a:p>
          <a:p>
            <a:pPr lvl="2"/>
            <a:r>
              <a:rPr lang="en-US" altLang="en-US" sz="1400">
                <a:ea typeface="ＭＳ Ｐゴシック" panose="020B0600070205080204" pitchFamily="34" charset="-128"/>
              </a:rPr>
              <a:t>Inferiority Complex</a:t>
            </a:r>
          </a:p>
          <a:p>
            <a:r>
              <a:rPr lang="en-US" altLang="en-US" sz="2200">
                <a:ea typeface="ＭＳ Ｐゴシック" panose="020B0600070205080204" pitchFamily="34" charset="-128"/>
              </a:rPr>
              <a:t>Social Interest</a:t>
            </a:r>
          </a:p>
          <a:p>
            <a:r>
              <a:rPr lang="en-US" altLang="en-US" sz="2200">
                <a:ea typeface="ＭＳ Ｐゴシック" panose="020B0600070205080204" pitchFamily="34" charset="-128"/>
              </a:rPr>
              <a:t>Style of Life</a:t>
            </a:r>
          </a:p>
          <a:p>
            <a:r>
              <a:rPr lang="en-US" altLang="en-US" sz="2200">
                <a:ea typeface="ＭＳ Ｐゴシック" panose="020B0600070205080204" pitchFamily="34" charset="-128"/>
              </a:rPr>
              <a:t>Early Childhood Experiences are Critical for Development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Parenting Style (pampering vs. neglect) determine style of life</a:t>
            </a:r>
          </a:p>
          <a:p>
            <a:pPr lvl="1"/>
            <a:r>
              <a:rPr lang="en-US" altLang="en-US" sz="1800">
                <a:ea typeface="ＭＳ Ｐゴシック" panose="020B0600070205080204" pitchFamily="34" charset="-128"/>
              </a:rPr>
              <a:t>Birth Order is a critical variable</a:t>
            </a:r>
          </a:p>
          <a:p>
            <a:r>
              <a:rPr lang="en-US" altLang="en-US" sz="2200">
                <a:ea typeface="ＭＳ Ｐゴシック" panose="020B0600070205080204" pitchFamily="34" charset="-128"/>
              </a:rPr>
              <a:t>Goals of Psychotherapy: To promote a socially interested style of life &amp; overcome feelings of inferiority</a:t>
            </a:r>
          </a:p>
          <a:p>
            <a:pPr lvl="1"/>
            <a:r>
              <a:rPr lang="en-US" altLang="en-US" sz="1600">
                <a:ea typeface="ＭＳ Ｐゴシック" panose="020B0600070205080204" pitchFamily="34" charset="-128"/>
              </a:rPr>
              <a:t>Uses standard psychoanalytic techniques, especially dream interpretation </a:t>
            </a:r>
          </a:p>
        </p:txBody>
      </p:sp>
      <p:pic>
        <p:nvPicPr>
          <p:cNvPr id="282627" name="Picture 3" descr="alfred-adler-1-sized.jpg">
            <a:extLst>
              <a:ext uri="{FF2B5EF4-FFF2-40B4-BE49-F238E27FC236}">
                <a16:creationId xmlns:a16="http://schemas.microsoft.com/office/drawing/2014/main" id="{74D6D7CB-79AE-D344-9859-B0D4EDC662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82" y="300300"/>
            <a:ext cx="2220818" cy="31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714782-CE5D-AE4C-8246-D71C16F01A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660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70812"/>
    </mc:Choice>
    <mc:Fallback>
      <p:transition spd="slow" advTm="370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230</Words>
  <Application>Microsoft Macintosh PowerPoint</Application>
  <PresentationFormat>Widescreen</PresentationFormat>
  <Paragraphs>36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Office Theme</vt:lpstr>
      <vt:lpstr>Psychoanalysis</vt:lpstr>
      <vt:lpstr>Other Influential People in  Psychoanalysis</vt:lpstr>
      <vt:lpstr>Carl Jung (1875-1961)</vt:lpstr>
      <vt:lpstr>Alfred Adler (1870-1937)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Psychoanalysis</dc:title>
  <dc:creator>Frank McAndrew</dc:creator>
  <cp:lastModifiedBy>Frank McAndrew</cp:lastModifiedBy>
  <cp:revision>3</cp:revision>
  <dcterms:created xsi:type="dcterms:W3CDTF">2020-04-16T19:26:58Z</dcterms:created>
  <dcterms:modified xsi:type="dcterms:W3CDTF">2020-04-17T18:41:26Z</dcterms:modified>
</cp:coreProperties>
</file>