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453" r:id="rId2"/>
    <p:sldId id="454" r:id="rId3"/>
    <p:sldId id="546" r:id="rId4"/>
    <p:sldId id="541" r:id="rId5"/>
    <p:sldId id="542" r:id="rId6"/>
    <p:sldId id="543" r:id="rId7"/>
    <p:sldId id="544" r:id="rId8"/>
    <p:sldId id="54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8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EAA4-1EB8-BE42-8CED-94E0F7705244}" type="datetimeFigureOut">
              <a:rPr lang="en-US" smtClean="0"/>
              <a:t>7/9/20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20D6B-FBB4-A446-AE38-35AF30053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0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94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89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77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31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6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00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20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7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61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71FD354-8802-3445-AE99-3B57DAC9E045}" type="datetimeFigureOut">
              <a:rPr lang="en-US" smtClean="0"/>
              <a:t>7/9/20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72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FD354-8802-3445-AE99-3B57DAC9E045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78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audio" Target="../media/audio1.bin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A02BD6E-D3E2-0540-ADEE-00BC9AE32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09888" y="490194"/>
            <a:ext cx="6792309" cy="79568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dirty="0"/>
              <a:t>Cultures of Honor</a:t>
            </a:r>
          </a:p>
        </p:txBody>
      </p:sp>
      <p:pic>
        <p:nvPicPr>
          <p:cNvPr id="261125" name="Picture 3" descr="mr_2_f1.jpg                                                    00027644Macintosh HD                   BA577F93:">
            <a:extLst>
              <a:ext uri="{FF2B5EF4-FFF2-40B4-BE49-F238E27FC236}">
                <a16:creationId xmlns:a16="http://schemas.microsoft.com/office/drawing/2014/main" id="{74689765-3175-044F-A293-9ED38C020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42" y="2032001"/>
            <a:ext cx="5334000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126" name="Picture 4" descr="200px-DuelSwords.png                                           00027644Macintosh HD                   BA577F93:">
            <a:extLst>
              <a:ext uri="{FF2B5EF4-FFF2-40B4-BE49-F238E27FC236}">
                <a16:creationId xmlns:a16="http://schemas.microsoft.com/office/drawing/2014/main" id="{7EF0A9DD-1F7C-BF48-A9C4-5CA5E4426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84" y="2032001"/>
            <a:ext cx="5018685" cy="351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E77CA07-AE60-EE44-952D-95C6B0C831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3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176"/>
    </mc:Choice>
    <mc:Fallback>
      <p:transition spd="slow" advTm="56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435AA02-9C90-A74F-99DB-1079FB65B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Characteristics of Cultures of Honor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84F5438-470F-A64A-83F3-3D2242B8E5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Law enforcement weak or absent</a:t>
            </a:r>
          </a:p>
          <a:p>
            <a:pPr eaLnBrk="1" hangingPunct="1"/>
            <a:r>
              <a:rPr lang="en-US" altLang="en-US" sz="2400" dirty="0"/>
              <a:t>Resources easily stolen by others</a:t>
            </a:r>
          </a:p>
          <a:p>
            <a:pPr eaLnBrk="1" hangingPunct="1"/>
            <a:r>
              <a:rPr lang="en-US" altLang="en-US" sz="2400" dirty="0"/>
              <a:t>Uneven distribution of resources</a:t>
            </a:r>
          </a:p>
          <a:p>
            <a:pPr eaLnBrk="1" hangingPunct="1"/>
            <a:r>
              <a:rPr lang="en-US" altLang="en-US" sz="2400" dirty="0"/>
              <a:t>If culture has stable, strong social organization, anti-social violence will be constrained, but </a:t>
            </a:r>
            <a:r>
              <a:rPr lang="ja-JP" altLang="en-US" sz="2400"/>
              <a:t>“</a:t>
            </a:r>
            <a:r>
              <a:rPr lang="en-US" altLang="ja-JP" sz="2400" dirty="0"/>
              <a:t>honor</a:t>
            </a:r>
            <a:r>
              <a:rPr lang="ja-JP" altLang="en-US" sz="2400"/>
              <a:t>”</a:t>
            </a:r>
            <a:r>
              <a:rPr lang="en-US" altLang="ja-JP" sz="2400" dirty="0"/>
              <a:t> disputes will be encouraged.</a:t>
            </a:r>
            <a:endParaRPr lang="en-US" altLang="en-US" sz="24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396E5D8-AD53-B742-8542-AED02516A6B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505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743"/>
    </mc:Choice>
    <mc:Fallback>
      <p:transition spd="slow" advTm="144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325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0A4EC51E-AE35-FF45-9DD5-24C2F2E23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219" y="514350"/>
            <a:ext cx="10977562" cy="89852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latin typeface="Franklin Gothic Book" charset="0"/>
                <a:ea typeface="ＭＳ Ｐゴシック" charset="0"/>
                <a:cs typeface="ＭＳ Ｐゴシック" charset="0"/>
              </a:rPr>
              <a:t>Cultures of Honor in the USA</a:t>
            </a:r>
          </a:p>
        </p:txBody>
      </p:sp>
      <p:pic>
        <p:nvPicPr>
          <p:cNvPr id="263171" name="Picture 1" descr="statemap1024.png">
            <a:extLst>
              <a:ext uri="{FF2B5EF4-FFF2-40B4-BE49-F238E27FC236}">
                <a16:creationId xmlns:a16="http://schemas.microsoft.com/office/drawing/2014/main" id="{3138A36C-1B7F-DB4E-8923-431B39117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18" y="1519238"/>
            <a:ext cx="6761163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343D2A6-40AB-BA4C-BE17-784C43C0BC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40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98"/>
    </mc:Choice>
    <mc:Fallback>
      <p:transition spd="slow" advTm="66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F4E35-7C2E-894B-9E5D-75FB087B0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19" y="804863"/>
            <a:ext cx="6176962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Selected Research Findings: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900DD-5265-4043-8A6B-9EFF3C32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6" y="2109787"/>
            <a:ext cx="11982448" cy="3381375"/>
          </a:xfrm>
        </p:spPr>
        <p:txBody>
          <a:bodyPr/>
          <a:lstStyle/>
          <a:p>
            <a:r>
              <a:rPr lang="en-US" altLang="en-US" sz="2200" dirty="0"/>
              <a:t>Small towns in the South have triple the homicide rates of small towns in the North</a:t>
            </a:r>
          </a:p>
          <a:p>
            <a:pPr lvl="1"/>
            <a:r>
              <a:rPr lang="en-US" altLang="en-US" sz="2200" dirty="0"/>
              <a:t>Difference in homicide rates due entirely to homicides following argument or insult</a:t>
            </a:r>
          </a:p>
          <a:p>
            <a:r>
              <a:rPr lang="en-US" altLang="en-US" sz="2200" dirty="0"/>
              <a:t>Students in Culture of Honor States are more likely to have brought a weapon to school.</a:t>
            </a:r>
          </a:p>
          <a:p>
            <a:r>
              <a:rPr lang="en-US" altLang="en-US" sz="2200" dirty="0"/>
              <a:t>There are significantly more school shootings in Culture of Honor state</a:t>
            </a:r>
            <a:r>
              <a:rPr lang="en-US" altLang="en-US" sz="2400" dirty="0"/>
              <a:t>s.(twice as many per capita)</a:t>
            </a:r>
          </a:p>
          <a:p>
            <a:r>
              <a:rPr lang="en-US" altLang="en-US" sz="2400" dirty="0"/>
              <a:t>Residents of Culture of Honor states desire more extreme, violent responses to terrorist acts.</a:t>
            </a:r>
          </a:p>
          <a:p>
            <a:endParaRPr lang="en-US" alt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9E5ECD9-F4D1-D34B-97E6-338F486AF58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2212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094"/>
    </mc:Choice>
    <mc:Fallback>
      <p:transition spd="slow" advTm="61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18CC-AA91-0F45-8404-6E910FAE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186" y="795337"/>
            <a:ext cx="6143625" cy="63341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Selected Research Findings: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12A0B-D91B-D14C-B798-542A3CE85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81" y="2095502"/>
            <a:ext cx="11958637" cy="38242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200" dirty="0"/>
              <a:t>Southerners are more accepting of three types of violence: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Self-defense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Corporal punishment of children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Responding to insults</a:t>
            </a:r>
          </a:p>
          <a:p>
            <a:pPr lvl="2">
              <a:lnSpc>
                <a:spcPct val="80000"/>
              </a:lnSpc>
            </a:pPr>
            <a:r>
              <a:rPr lang="en-US" altLang="en-US" sz="1700" dirty="0"/>
              <a:t>e.g., study of cover letters with job application revealing prison time</a:t>
            </a:r>
          </a:p>
          <a:p>
            <a:pPr>
              <a:lnSpc>
                <a:spcPct val="80000"/>
              </a:lnSpc>
            </a:pPr>
            <a:r>
              <a:rPr lang="en-US" altLang="en-US" sz="2200" dirty="0"/>
              <a:t>People in the West &amp; South watch more violent TV programs</a:t>
            </a:r>
          </a:p>
          <a:p>
            <a:pPr>
              <a:lnSpc>
                <a:spcPct val="80000"/>
              </a:lnSpc>
            </a:pPr>
            <a:r>
              <a:rPr lang="en-US" altLang="en-US" sz="2200" dirty="0"/>
              <a:t>People in the West &amp; South have higher subscription rates to magazines featuring weapons, combat, &amp; physical strength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Southern White </a:t>
            </a:r>
            <a:r>
              <a:rPr lang="en-US" altLang="en-US" sz="2200" dirty="0"/>
              <a:t>males and inner-city Black males respond to insults with more stress, anger, higher levels of arousal, &amp; elevated levels of testosterone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err="1"/>
              <a:t>e.g</a:t>
            </a:r>
            <a:r>
              <a:rPr lang="en-US" altLang="en-US" sz="2000" dirty="0"/>
              <a:t>, University of Michigan laboratory study</a:t>
            </a:r>
          </a:p>
          <a:p>
            <a:pPr>
              <a:lnSpc>
                <a:spcPct val="80000"/>
              </a:lnSpc>
            </a:pPr>
            <a:endParaRPr lang="en-US" altLang="en-US" sz="22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BB48417-4903-574A-A42D-2119652F2D9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3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769"/>
    </mc:Choice>
    <mc:Fallback>
      <p:transition spd="slow" advTm="92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88D664A1-DD10-C146-A289-9FD087625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925" y="333374"/>
            <a:ext cx="11501438" cy="8747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dirty="0">
                <a:latin typeface="Franklin Gothic Book" charset="0"/>
                <a:ea typeface="ＭＳ Ｐゴシック" charset="0"/>
                <a:cs typeface="ＭＳ Ｐゴシック" charset="0"/>
              </a:rPr>
              <a:t>Origins of Regional Differences?</a:t>
            </a:r>
          </a:p>
        </p:txBody>
      </p:sp>
      <p:pic>
        <p:nvPicPr>
          <p:cNvPr id="266243" name="Picture 1" descr="VLMPlowing.jpg">
            <a:extLst>
              <a:ext uri="{FF2B5EF4-FFF2-40B4-BE49-F238E27FC236}">
                <a16:creationId xmlns:a16="http://schemas.microsoft.com/office/drawing/2014/main" id="{83D65FEC-0594-9043-B441-9690E0A88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614488"/>
            <a:ext cx="67786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4" name="TextBox 4">
            <a:extLst>
              <a:ext uri="{FF2B5EF4-FFF2-40B4-BE49-F238E27FC236}">
                <a16:creationId xmlns:a16="http://schemas.microsoft.com/office/drawing/2014/main" id="{AFAF880A-A5B3-AB4C-9372-E0A41A97B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1576" y="2136338"/>
            <a:ext cx="452278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9pPr>
          </a:lstStyle>
          <a:p>
            <a:r>
              <a:rPr lang="en-US" altLang="en-US" sz="2600" dirty="0"/>
              <a:t>North originally settled by </a:t>
            </a:r>
          </a:p>
          <a:p>
            <a:r>
              <a:rPr lang="en-US" altLang="en-US" sz="2600" dirty="0"/>
              <a:t>farmers with Puritan, Quaker, </a:t>
            </a:r>
          </a:p>
          <a:p>
            <a:r>
              <a:rPr lang="en-US" altLang="en-US" sz="2600" dirty="0"/>
              <a:t>&amp; Dutch backgrounds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9983D36-E5F8-C249-A7EC-CC9D3C3A6E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2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57"/>
    </mc:Choice>
    <mc:Fallback>
      <p:transition spd="slow" advTm="26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C00ABAE8-8EDA-094E-B86F-B14AF7E54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281" y="277808"/>
            <a:ext cx="11501438" cy="83820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dirty="0">
                <a:latin typeface="Franklin Gothic Book" charset="0"/>
                <a:ea typeface="ＭＳ Ｐゴシック" charset="0"/>
                <a:cs typeface="ＭＳ Ｐゴシック" charset="0"/>
              </a:rPr>
              <a:t>Origins of Regional Differences?</a:t>
            </a:r>
          </a:p>
        </p:txBody>
      </p:sp>
      <p:pic>
        <p:nvPicPr>
          <p:cNvPr id="267267" name="Picture 3" descr="sh-articles-1.jpg">
            <a:extLst>
              <a:ext uri="{FF2B5EF4-FFF2-40B4-BE49-F238E27FC236}">
                <a16:creationId xmlns:a16="http://schemas.microsoft.com/office/drawing/2014/main" id="{204FD983-DBEB-FC4C-BFF4-40E2F01AF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508918"/>
            <a:ext cx="5799138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68" name="TextBox 1">
            <a:extLst>
              <a:ext uri="{FF2B5EF4-FFF2-40B4-BE49-F238E27FC236}">
                <a16:creationId xmlns:a16="http://schemas.microsoft.com/office/drawing/2014/main" id="{B8C17AA1-54D6-8648-8B3F-A70CEAFE3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944" y="2136337"/>
            <a:ext cx="530304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9pPr>
          </a:lstStyle>
          <a:p>
            <a:r>
              <a:rPr lang="en-US" altLang="en-US" sz="2600" dirty="0"/>
              <a:t>South originally settled by Scotch/Irish settlers with long herding tradition.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821348B-A1AC-7B40-BFB8-A87D002593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5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95"/>
    </mc:Choice>
    <mc:Fallback>
      <p:transition spd="slow" advTm="14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CDED67CC-F09F-114A-B801-500142A3D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1001"/>
            <a:ext cx="91440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latin typeface="Franklin Gothic Book" charset="0"/>
                <a:ea typeface="ＭＳ Ｐゴシック" charset="0"/>
                <a:cs typeface="ＭＳ Ｐゴシック" charset="0"/>
              </a:rPr>
              <a:t>Origins of Regional Differences?</a:t>
            </a:r>
          </a:p>
        </p:txBody>
      </p:sp>
      <p:pic>
        <p:nvPicPr>
          <p:cNvPr id="268291" name="Picture 1" descr="Guida-The-Pen-the-Sword-and-the-Duel-1200.jpg">
            <a:extLst>
              <a:ext uri="{FF2B5EF4-FFF2-40B4-BE49-F238E27FC236}">
                <a16:creationId xmlns:a16="http://schemas.microsoft.com/office/drawing/2014/main" id="{46D20009-194C-EA45-A9EC-95B7D43027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1962150"/>
            <a:ext cx="56800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292" name="TextBox 2">
            <a:extLst>
              <a:ext uri="{FF2B5EF4-FFF2-40B4-BE49-F238E27FC236}">
                <a16:creationId xmlns:a16="http://schemas.microsoft.com/office/drawing/2014/main" id="{BFA6A363-318C-9843-8153-475A3A90E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912" y="2250579"/>
            <a:ext cx="584676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ゴシック" pitchFamily="-92" charset="-128"/>
              </a:defRPr>
            </a:lvl9pPr>
          </a:lstStyle>
          <a:p>
            <a:r>
              <a:rPr lang="en-US" altLang="en-US" sz="2600" dirty="0"/>
              <a:t>South originally settled by land-owning noble gentry with a long-standing code of manly honor.</a:t>
            </a:r>
          </a:p>
          <a:p>
            <a:endParaRPr lang="en-US" altLang="en-US" sz="26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D93B7BF-BB25-6B46-962E-2986BEF656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5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271"/>
    </mc:Choice>
    <mc:Fallback>
      <p:transition spd="slow" advTm="45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3.5|60|2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20.5|7.4|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2|3.3|3.8|36.4|4|6.7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293</Words>
  <Application>Microsoft Macintosh PowerPoint</Application>
  <PresentationFormat>Widescreen</PresentationFormat>
  <Paragraphs>31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Book</vt:lpstr>
      <vt:lpstr>Gill Sans MT</vt:lpstr>
      <vt:lpstr>Gallery</vt:lpstr>
      <vt:lpstr>Cultures of Honor</vt:lpstr>
      <vt:lpstr>Characteristics of Cultures of Honor</vt:lpstr>
      <vt:lpstr>Cultures of Honor in the USA</vt:lpstr>
      <vt:lpstr>Selected Research Findings:</vt:lpstr>
      <vt:lpstr>Selected Research Findings:</vt:lpstr>
      <vt:lpstr>Origins of Regional Differences?</vt:lpstr>
      <vt:lpstr>Origins of Regional Differences?</vt:lpstr>
      <vt:lpstr>Origins of Regional Differences?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Aggression</dc:title>
  <dc:creator>Frank McAndrew</dc:creator>
  <cp:lastModifiedBy>Frank McAndrew</cp:lastModifiedBy>
  <cp:revision>16</cp:revision>
  <dcterms:created xsi:type="dcterms:W3CDTF">2020-05-27T20:56:38Z</dcterms:created>
  <dcterms:modified xsi:type="dcterms:W3CDTF">2020-07-09T19:14:29Z</dcterms:modified>
</cp:coreProperties>
</file>