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6" r:id="rId1"/>
  </p:sldMasterIdLst>
  <p:sldIdLst>
    <p:sldId id="795" r:id="rId2"/>
    <p:sldId id="534" r:id="rId3"/>
    <p:sldId id="793" r:id="rId4"/>
    <p:sldId id="535" r:id="rId5"/>
    <p:sldId id="792" r:id="rId6"/>
    <p:sldId id="536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78"/>
  </p:normalViewPr>
  <p:slideViewPr>
    <p:cSldViewPr snapToGrid="0" snapToObjects="1">
      <p:cViewPr varScale="1">
        <p:scale>
          <a:sx n="117" d="100"/>
          <a:sy n="117" d="100"/>
        </p:scale>
        <p:origin x="36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F3AD2-BC35-3047-BF74-59FD76A2C9DF}" type="datetimeFigureOut">
              <a:rPr lang="en-US" smtClean="0"/>
              <a:t>6/16/20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25C91B60-E216-6547-9EA4-015B4FCF9351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6662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F3AD2-BC35-3047-BF74-59FD76A2C9DF}" type="datetimeFigureOut">
              <a:rPr lang="en-US" smtClean="0"/>
              <a:t>6/16/20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91B60-E216-6547-9EA4-015B4FCF9351}" type="slidenum">
              <a:rPr lang="en-US" smtClean="0"/>
              <a:t>‹#›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7462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F3AD2-BC35-3047-BF74-59FD76A2C9DF}" type="datetimeFigureOut">
              <a:rPr lang="en-US" smtClean="0"/>
              <a:t>6/16/20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91B60-E216-6547-9EA4-015B4FCF9351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6787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F3AD2-BC35-3047-BF74-59FD76A2C9DF}" type="datetimeFigureOut">
              <a:rPr lang="en-US" smtClean="0"/>
              <a:t>6/16/20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91B60-E216-6547-9EA4-015B4FCF9351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2536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F3AD2-BC35-3047-BF74-59FD76A2C9DF}" type="datetimeFigureOut">
              <a:rPr lang="en-US" smtClean="0"/>
              <a:t>6/16/20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91B60-E216-6547-9EA4-015B4FCF9351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4484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F3AD2-BC35-3047-BF74-59FD76A2C9DF}" type="datetimeFigureOut">
              <a:rPr lang="en-US" smtClean="0"/>
              <a:t>6/16/20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91B60-E216-6547-9EA4-015B4FCF9351}" type="slidenum">
              <a:rPr lang="en-US" smtClean="0"/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1383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F3AD2-BC35-3047-BF74-59FD76A2C9DF}" type="datetimeFigureOut">
              <a:rPr lang="en-US" smtClean="0"/>
              <a:t>6/16/20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91B60-E216-6547-9EA4-015B4FCF9351}" type="slidenum">
              <a:rPr lang="en-US" smtClean="0"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2757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F3AD2-BC35-3047-BF74-59FD76A2C9DF}" type="datetimeFigureOut">
              <a:rPr lang="en-US" smtClean="0"/>
              <a:t>6/16/20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91B60-E216-6547-9EA4-015B4FCF9351}" type="slidenum">
              <a:rPr lang="en-US" smtClean="0"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7928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F3AD2-BC35-3047-BF74-59FD76A2C9DF}" type="datetimeFigureOut">
              <a:rPr lang="en-US" smtClean="0"/>
              <a:t>6/16/20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91B60-E216-6547-9EA4-015B4FCF9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267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F3AD2-BC35-3047-BF74-59FD76A2C9DF}" type="datetimeFigureOut">
              <a:rPr lang="en-US" smtClean="0"/>
              <a:t>6/16/20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91B60-E216-6547-9EA4-015B4FCF9351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914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D4FF3AD2-BC35-3047-BF74-59FD76A2C9DF}" type="datetimeFigureOut">
              <a:rPr lang="en-US" smtClean="0"/>
              <a:t>6/16/20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91B60-E216-6547-9EA4-015B4FCF9351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0459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F3AD2-BC35-3047-BF74-59FD76A2C9DF}" type="datetimeFigureOut">
              <a:rPr lang="en-US" smtClean="0"/>
              <a:t>6/16/20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25C91B60-E216-6547-9EA4-015B4FCF9351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5544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6.m4a"/><Relationship Id="rId7" Type="http://schemas.openxmlformats.org/officeDocument/2006/relationships/image" Target="../media/image9.png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Title 3">
            <a:extLst>
              <a:ext uri="{FF2B5EF4-FFF2-40B4-BE49-F238E27FC236}">
                <a16:creationId xmlns:a16="http://schemas.microsoft.com/office/drawing/2014/main" id="{52FE11D9-CEF1-D946-B53D-F4E3A5CC3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750427"/>
            <a:ext cx="9144000" cy="768216"/>
          </a:xfrm>
        </p:spPr>
        <p:txBody>
          <a:bodyPr>
            <a:normAutofit fontScale="90000"/>
          </a:bodyPr>
          <a:lstStyle/>
          <a:p>
            <a:r>
              <a:rPr lang="en-US" altLang="en-US" sz="4000" dirty="0">
                <a:ea typeface="ＭＳ Ｐゴシック" panose="020B0600070205080204" pitchFamily="34" charset="-128"/>
              </a:rPr>
              <a:t>Individual vs. Group Decision Making</a:t>
            </a:r>
          </a:p>
        </p:txBody>
      </p:sp>
      <p:pic>
        <p:nvPicPr>
          <p:cNvPr id="377859" name="Picture 4" descr="individuals_groups.jpg">
            <a:extLst>
              <a:ext uri="{FF2B5EF4-FFF2-40B4-BE49-F238E27FC236}">
                <a16:creationId xmlns:a16="http://schemas.microsoft.com/office/drawing/2014/main" id="{38E3393B-DA89-C149-A7CA-367937AD79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620" y="1874147"/>
            <a:ext cx="4234760" cy="4233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A49EB40-7D03-A44E-BB67-5D35FEB350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761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547"/>
    </mc:Choice>
    <mc:Fallback>
      <p:transition spd="slow" advTm="63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Title 1">
            <a:extLst>
              <a:ext uri="{FF2B5EF4-FFF2-40B4-BE49-F238E27FC236}">
                <a16:creationId xmlns:a16="http://schemas.microsoft.com/office/drawing/2014/main" id="{72DA909A-0BB8-4F43-8E5E-D8205C293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6149" y="547184"/>
            <a:ext cx="9819701" cy="503578"/>
          </a:xfrm>
        </p:spPr>
        <p:txBody>
          <a:bodyPr/>
          <a:lstStyle/>
          <a:p>
            <a:pPr algn="l" eaLnBrk="1" hangingPunct="1"/>
            <a:r>
              <a:rPr lang="en-US" altLang="en-US" sz="3000" dirty="0">
                <a:solidFill>
                  <a:srgbClr val="0000FF"/>
                </a:solidFill>
                <a:ea typeface="ＭＳ Ｐゴシック" panose="020B0600070205080204" pitchFamily="34" charset="-128"/>
              </a:rPr>
              <a:t>    </a:t>
            </a:r>
            <a:r>
              <a:rPr lang="en-US" altLang="en-US" sz="3000" dirty="0">
                <a:ea typeface="ＭＳ Ｐゴシック" panose="020B0600070205080204" pitchFamily="34" charset="-128"/>
              </a:rPr>
              <a:t>Obstacles to Effective Group Decision Making</a:t>
            </a:r>
          </a:p>
        </p:txBody>
      </p:sp>
      <p:sp>
        <p:nvSpPr>
          <p:cNvPr id="378883" name="Content Placeholder 5">
            <a:extLst>
              <a:ext uri="{FF2B5EF4-FFF2-40B4-BE49-F238E27FC236}">
                <a16:creationId xmlns:a16="http://schemas.microsoft.com/office/drawing/2014/main" id="{959743C2-8797-324A-A397-F929D84196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748" y="2714066"/>
            <a:ext cx="6205501" cy="2413498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Group Polarization/</a:t>
            </a:r>
            <a:r>
              <a:rPr lang="en-US" altLang="en-US" dirty="0" err="1">
                <a:ea typeface="ＭＳ Ｐゴシック" panose="020B0600070205080204" pitchFamily="34" charset="-128"/>
              </a:rPr>
              <a:t>Groupshift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Groupthink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Escalation of Commitment to Bad Decisions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Distraction from task resulting from group interaction</a:t>
            </a:r>
          </a:p>
          <a:p>
            <a:pPr lvl="2" eaLnBrk="1" hangingPunct="1"/>
            <a:r>
              <a:rPr lang="en-US" altLang="en-US" dirty="0">
                <a:ea typeface="ＭＳ Ｐゴシック" panose="020B0600070205080204" pitchFamily="34" charset="-128"/>
              </a:rPr>
              <a:t>e.g., the </a:t>
            </a:r>
            <a:r>
              <a:rPr lang="ja-JP" altLang="en-US">
                <a:ea typeface="ＭＳ Ｐゴシック" panose="020B0600070205080204" pitchFamily="34" charset="-128"/>
              </a:rPr>
              <a:t>“</a:t>
            </a:r>
            <a:r>
              <a:rPr lang="en-US" altLang="ja-JP" dirty="0">
                <a:ea typeface="ＭＳ Ｐゴシック" panose="020B0600070205080204" pitchFamily="34" charset="-128"/>
              </a:rPr>
              <a:t>Common Knowledge Effect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378884" name="Slide Number Placeholder 3">
            <a:extLst>
              <a:ext uri="{FF2B5EF4-FFF2-40B4-BE49-F238E27FC236}">
                <a16:creationId xmlns:a16="http://schemas.microsoft.com/office/drawing/2014/main" id="{D02C7A76-229C-B941-A85A-B5B825B07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6AA45E4-B78E-264D-B9F8-5B2D753D374D}" type="slidenum">
              <a:rPr lang="en-US" altLang="en-US" sz="1100">
                <a:solidFill>
                  <a:srgbClr val="7F7F7F"/>
                </a:solidFill>
              </a:rPr>
              <a:pPr eaLnBrk="1" hangingPunct="1"/>
              <a:t>2</a:t>
            </a:fld>
            <a:endParaRPr lang="en-US" altLang="en-US" sz="1100">
              <a:solidFill>
                <a:srgbClr val="7F7F7F"/>
              </a:solidFill>
            </a:endParaRPr>
          </a:p>
        </p:txBody>
      </p:sp>
      <p:pic>
        <p:nvPicPr>
          <p:cNvPr id="378885" name="Picture 4" descr="decision-making.jpg">
            <a:extLst>
              <a:ext uri="{FF2B5EF4-FFF2-40B4-BE49-F238E27FC236}">
                <a16:creationId xmlns:a16="http://schemas.microsoft.com/office/drawing/2014/main" id="{08C125B7-ACCE-754D-8B9F-411058F4C1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785" y="1980656"/>
            <a:ext cx="3926199" cy="388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9816367-F586-764A-9E05-B0A64B9150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704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2912"/>
    </mc:Choice>
    <mc:Fallback>
      <p:transition spd="slow" advTm="302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906" name="Picture 4" descr="1200-608292-the-psychological-phenomenon-of-groupthink.jpg">
            <a:extLst>
              <a:ext uri="{FF2B5EF4-FFF2-40B4-BE49-F238E27FC236}">
                <a16:creationId xmlns:a16="http://schemas.microsoft.com/office/drawing/2014/main" id="{6A566A7A-B49D-BA4F-B4B2-2D5F2F6CF6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501" y="0"/>
            <a:ext cx="9528997" cy="6081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DA5F30B-D08A-E449-BCCE-1EDD568FA5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090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979"/>
    </mc:Choice>
    <mc:Fallback>
      <p:transition spd="slow" advTm="29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Title 1">
            <a:extLst>
              <a:ext uri="{FF2B5EF4-FFF2-40B4-BE49-F238E27FC236}">
                <a16:creationId xmlns:a16="http://schemas.microsoft.com/office/drawing/2014/main" id="{FEBE159D-821C-BC45-BB13-EE87DFDC9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093" y="27792"/>
            <a:ext cx="8641814" cy="798973"/>
          </a:xfrm>
        </p:spPr>
        <p:txBody>
          <a:bodyPr/>
          <a:lstStyle/>
          <a:p>
            <a:pPr eaLnBrk="1" hangingPunct="1"/>
            <a:r>
              <a:rPr lang="en-US" altLang="en-US" sz="3000" dirty="0">
                <a:solidFill>
                  <a:srgbClr val="0000FF"/>
                </a:solidFill>
                <a:ea typeface="ＭＳ Ｐゴシック" panose="020B0600070205080204" pitchFamily="34" charset="-128"/>
              </a:rPr>
              <a:t>    </a:t>
            </a:r>
            <a:r>
              <a:rPr lang="en-US" altLang="en-US" sz="4800" dirty="0">
                <a:ea typeface="ＭＳ Ｐゴシック" panose="020B0600070205080204" pitchFamily="34" charset="-128"/>
              </a:rPr>
              <a:t>Symptoms of Groupthink</a:t>
            </a:r>
            <a:endParaRPr lang="en-US" altLang="en-US" sz="3000" dirty="0">
              <a:ea typeface="ＭＳ Ｐゴシック" panose="020B0600070205080204" pitchFamily="34" charset="-128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747671-4B74-6D49-91B2-6E099D4481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2099" y="953322"/>
            <a:ext cx="5507802" cy="4951355"/>
          </a:xfrm>
        </p:spPr>
        <p:txBody>
          <a:bodyPr/>
          <a:lstStyle/>
          <a:p>
            <a:pPr eaLnBrk="1" hangingPunct="1"/>
            <a:r>
              <a:rPr lang="en-US" altLang="en-US" sz="2000" dirty="0">
                <a:solidFill>
                  <a:srgbClr val="0000FF"/>
                </a:solidFill>
                <a:ea typeface="ＭＳ Ｐゴシック" panose="020B0600070205080204" pitchFamily="34" charset="-128"/>
              </a:rPr>
              <a:t>Illusion of Invulnerability</a:t>
            </a:r>
          </a:p>
          <a:p>
            <a:pPr eaLnBrk="1" hangingPunct="1"/>
            <a:r>
              <a:rPr lang="en-US" altLang="en-US" sz="2000" dirty="0">
                <a:solidFill>
                  <a:srgbClr val="0000FF"/>
                </a:solidFill>
                <a:ea typeface="ＭＳ Ｐゴシック" panose="020B0600070205080204" pitchFamily="34" charset="-128"/>
              </a:rPr>
              <a:t>Shared Stereotypes</a:t>
            </a:r>
          </a:p>
          <a:p>
            <a:pPr eaLnBrk="1" hangingPunct="1"/>
            <a:r>
              <a:rPr lang="en-US" altLang="en-US" sz="2000" dirty="0">
                <a:solidFill>
                  <a:srgbClr val="0000FF"/>
                </a:solidFill>
                <a:ea typeface="ＭＳ Ｐゴシック" panose="020B0600070205080204" pitchFamily="34" charset="-128"/>
              </a:rPr>
              <a:t>Illusion of Morality</a:t>
            </a:r>
          </a:p>
          <a:p>
            <a:pPr eaLnBrk="1" hangingPunct="1"/>
            <a:r>
              <a:rPr lang="en-US" altLang="en-US" sz="2000" dirty="0">
                <a:solidFill>
                  <a:srgbClr val="0000FF"/>
                </a:solidFill>
                <a:ea typeface="ＭＳ Ｐゴシック" panose="020B0600070205080204" pitchFamily="34" charset="-128"/>
              </a:rPr>
              <a:t>Extreme Rationalization</a:t>
            </a:r>
          </a:p>
          <a:p>
            <a:pPr eaLnBrk="1" hangingPunct="1"/>
            <a:r>
              <a:rPr lang="en-US" altLang="en-US" sz="2000" dirty="0">
                <a:solidFill>
                  <a:srgbClr val="0000FF"/>
                </a:solidFill>
                <a:ea typeface="ＭＳ Ｐゴシック" panose="020B0600070205080204" pitchFamily="34" charset="-128"/>
              </a:rPr>
              <a:t>Illusion of Unanimity</a:t>
            </a:r>
          </a:p>
          <a:p>
            <a:pPr eaLnBrk="1" hangingPunct="1"/>
            <a:r>
              <a:rPr lang="en-US" altLang="en-US" sz="2000" dirty="0">
                <a:solidFill>
                  <a:srgbClr val="0000FF"/>
                </a:solidFill>
                <a:ea typeface="ＭＳ Ｐゴシック" panose="020B0600070205080204" pitchFamily="34" charset="-128"/>
              </a:rPr>
              <a:t>Strong Conformity Pressures</a:t>
            </a:r>
          </a:p>
          <a:p>
            <a:pPr eaLnBrk="1" hangingPunct="1"/>
            <a:r>
              <a:rPr lang="en-US" altLang="en-US" sz="2000" dirty="0">
                <a:solidFill>
                  <a:srgbClr val="0000FF"/>
                </a:solidFill>
                <a:ea typeface="ＭＳ Ｐゴシック" panose="020B0600070205080204" pitchFamily="34" charset="-128"/>
              </a:rPr>
              <a:t>Contradictory information is ignored/minimized</a:t>
            </a:r>
          </a:p>
          <a:p>
            <a:pPr eaLnBrk="1" hangingPunct="1"/>
            <a:r>
              <a:rPr lang="en-US" altLang="en-US" sz="2000" dirty="0">
                <a:solidFill>
                  <a:srgbClr val="0000FF"/>
                </a:solidFill>
                <a:ea typeface="ＭＳ Ｐゴシック" panose="020B0600070205080204" pitchFamily="34" charset="-128"/>
              </a:rPr>
              <a:t>Self-Censorship</a:t>
            </a:r>
          </a:p>
          <a:p>
            <a:pPr eaLnBrk="1" hangingPunct="1"/>
            <a:r>
              <a:rPr lang="en-US" altLang="en-US" sz="2000" dirty="0">
                <a:solidFill>
                  <a:srgbClr val="0000FF"/>
                </a:solidFill>
                <a:ea typeface="ＭＳ Ｐゴシック" panose="020B0600070205080204" pitchFamily="34" charset="-128"/>
              </a:rPr>
              <a:t>The Presence of a </a:t>
            </a:r>
            <a:r>
              <a:rPr lang="ja-JP" altLang="en-US" sz="2000">
                <a:solidFill>
                  <a:srgbClr val="0000FF"/>
                </a:solidFill>
                <a:ea typeface="ＭＳ Ｐゴシック" panose="020B0600070205080204" pitchFamily="34" charset="-128"/>
              </a:rPr>
              <a:t>“</a:t>
            </a:r>
            <a:r>
              <a:rPr lang="en-US" altLang="ja-JP" sz="2000" dirty="0">
                <a:solidFill>
                  <a:srgbClr val="0000FF"/>
                </a:solidFill>
                <a:ea typeface="ＭＳ Ｐゴシック" panose="020B0600070205080204" pitchFamily="34" charset="-128"/>
              </a:rPr>
              <a:t>Mind-Guard</a:t>
            </a:r>
            <a:r>
              <a:rPr lang="ja-JP" altLang="en-US" sz="2000">
                <a:solidFill>
                  <a:srgbClr val="0000FF"/>
                </a:solidFill>
                <a:ea typeface="ＭＳ Ｐゴシック" panose="020B0600070205080204" pitchFamily="34" charset="-128"/>
              </a:rPr>
              <a:t>”</a:t>
            </a:r>
            <a:endParaRPr lang="en-US" altLang="ja-JP" sz="2000" dirty="0">
              <a:solidFill>
                <a:srgbClr val="0000FF"/>
              </a:solidFill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2000" dirty="0">
                <a:solidFill>
                  <a:srgbClr val="0000FF"/>
                </a:solidFill>
                <a:ea typeface="ＭＳ Ｐゴシック" panose="020B0600070205080204" pitchFamily="34" charset="-128"/>
              </a:rPr>
              <a:t>A Leader Who Promotes a Favorite Decision</a:t>
            </a:r>
          </a:p>
        </p:txBody>
      </p:sp>
      <p:sp>
        <p:nvSpPr>
          <p:cNvPr id="380932" name="Slide Number Placeholder 3">
            <a:extLst>
              <a:ext uri="{FF2B5EF4-FFF2-40B4-BE49-F238E27FC236}">
                <a16:creationId xmlns:a16="http://schemas.microsoft.com/office/drawing/2014/main" id="{7E85F148-BCD9-BB4E-968B-379B16DF1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4B565E1-3FF0-2F48-8ACF-26F2F4B9050D}" type="slidenum">
              <a:rPr lang="en-US" altLang="en-US" sz="1100">
                <a:solidFill>
                  <a:srgbClr val="7F7F7F"/>
                </a:solidFill>
              </a:rPr>
              <a:pPr eaLnBrk="1" hangingPunct="1"/>
              <a:t>4</a:t>
            </a:fld>
            <a:endParaRPr lang="en-US" altLang="en-US" sz="1100">
              <a:solidFill>
                <a:srgbClr val="7F7F7F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D3B19B1-925F-0740-8D82-E375865D0CB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561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708"/>
    </mc:Choice>
    <mc:Fallback>
      <p:transition spd="slow" advTm="1327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Title 1">
            <a:extLst>
              <a:ext uri="{FF2B5EF4-FFF2-40B4-BE49-F238E27FC236}">
                <a16:creationId xmlns:a16="http://schemas.microsoft.com/office/drawing/2014/main" id="{5626FEDA-AA97-8A42-B51E-6D4016A92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4506" y="341523"/>
            <a:ext cx="8662988" cy="638978"/>
          </a:xfrm>
        </p:spPr>
        <p:txBody>
          <a:bodyPr>
            <a:noAutofit/>
          </a:bodyPr>
          <a:lstStyle/>
          <a:p>
            <a:r>
              <a:rPr lang="en-US" altLang="en-US" sz="4800" dirty="0">
                <a:ea typeface="ＭＳ Ｐゴシック" panose="020B0600070205080204" pitchFamily="34" charset="-128"/>
              </a:rPr>
              <a:t>How to Avoid Groupthink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109499-A59D-B041-B3E8-F343CB7669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944979"/>
            <a:ext cx="4887815" cy="1841576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Leaders should withhold personal opinions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Divide large group into smaller groups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Appoint a designated “Devil’s Advocate”</a:t>
            </a:r>
          </a:p>
        </p:txBody>
      </p:sp>
      <p:pic>
        <p:nvPicPr>
          <p:cNvPr id="381956" name="Picture 3" descr="Blog_infographic_4.jpg">
            <a:extLst>
              <a:ext uri="{FF2B5EF4-FFF2-40B4-BE49-F238E27FC236}">
                <a16:creationId xmlns:a16="http://schemas.microsoft.com/office/drawing/2014/main" id="{241BDCDB-B3BC-1C46-89DC-02397B0CAC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607" y="2005070"/>
            <a:ext cx="6586850" cy="3721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AABB4EF-D081-CD4F-A720-CAFE67038DC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1189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645"/>
    </mc:Choice>
    <mc:Fallback>
      <p:transition spd="slow" advTm="78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Title 1">
            <a:extLst>
              <a:ext uri="{FF2B5EF4-FFF2-40B4-BE49-F238E27FC236}">
                <a16:creationId xmlns:a16="http://schemas.microsoft.com/office/drawing/2014/main" id="{5A44E2FD-02F6-354D-9D74-39DAF9EE0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75" y="260327"/>
            <a:ext cx="7772400" cy="1524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3000" dirty="0">
                <a:solidFill>
                  <a:srgbClr val="0000FF"/>
                </a:solidFill>
                <a:ea typeface="ＭＳ Ｐゴシック" panose="020B0600070205080204" pitchFamily="34" charset="-128"/>
              </a:rPr>
              <a:t>    </a:t>
            </a:r>
            <a:r>
              <a:rPr lang="en-US" altLang="en-US" sz="3600" dirty="0">
                <a:ea typeface="ＭＳ Ｐゴシック" panose="020B0600070205080204" pitchFamily="34" charset="-128"/>
              </a:rPr>
              <a:t>Techniques for Improving Group Decision Making &amp; Problem Solving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A11EF5-E7D8-B741-80BF-B09A42F1F2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6875" y="95250"/>
            <a:ext cx="4044950" cy="15240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Brainstorming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Nominal Group Technique (NGT)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The Delphi Technique</a:t>
            </a:r>
          </a:p>
        </p:txBody>
      </p:sp>
      <p:sp>
        <p:nvSpPr>
          <p:cNvPr id="382980" name="Slide Number Placeholder 3">
            <a:extLst>
              <a:ext uri="{FF2B5EF4-FFF2-40B4-BE49-F238E27FC236}">
                <a16:creationId xmlns:a16="http://schemas.microsoft.com/office/drawing/2014/main" id="{18BC5AC7-1FC9-BC44-B494-C18EFC4EA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9836969-7698-6C4B-9E66-F289B7BF139D}" type="slidenum">
              <a:rPr lang="en-US" altLang="en-US" sz="1100">
                <a:solidFill>
                  <a:srgbClr val="7F7F7F"/>
                </a:solidFill>
              </a:rPr>
              <a:pPr eaLnBrk="1" hangingPunct="1"/>
              <a:t>6</a:t>
            </a:fld>
            <a:endParaRPr lang="en-US" altLang="en-US" sz="1100">
              <a:solidFill>
                <a:srgbClr val="7F7F7F"/>
              </a:solidFill>
            </a:endParaRPr>
          </a:p>
        </p:txBody>
      </p:sp>
      <p:pic>
        <p:nvPicPr>
          <p:cNvPr id="382981" name="Picture 1" descr="storm.jpg">
            <a:extLst>
              <a:ext uri="{FF2B5EF4-FFF2-40B4-BE49-F238E27FC236}">
                <a16:creationId xmlns:a16="http://schemas.microsoft.com/office/drawing/2014/main" id="{EC6829A9-4FD7-2542-A5B4-7978E54B22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70" y="2322973"/>
            <a:ext cx="404495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2982" name="Picture 2" descr="brainstorming.jpg">
            <a:extLst>
              <a:ext uri="{FF2B5EF4-FFF2-40B4-BE49-F238E27FC236}">
                <a16:creationId xmlns:a16="http://schemas.microsoft.com/office/drawing/2014/main" id="{853F4DEB-F536-D14A-B4E5-777DF18D74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019" y="2051509"/>
            <a:ext cx="3448050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Baking-Soda-Category-hero.png">
            <a:extLst>
              <a:ext uri="{FF2B5EF4-FFF2-40B4-BE49-F238E27FC236}">
                <a16:creationId xmlns:a16="http://schemas.microsoft.com/office/drawing/2014/main" id="{F8C6F4EE-2724-7044-AECF-08D13BF384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069" y="2362324"/>
            <a:ext cx="3768561" cy="2826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2A615E1-27BB-3B43-9970-ED61838224E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5647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5098"/>
    </mc:Choice>
    <mc:Fallback>
      <p:transition spd="slow" advTm="185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|1|1|0.9|0.8|0.8|0.8|1.9|1.2|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0.9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0.9|1|53.8"/>
</p:tagLst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{2CD9ADD6-CA26-9D48-94A0-42813FAC1218}tf10001119</Template>
  <TotalTime>83</TotalTime>
  <Words>127</Words>
  <Application>Microsoft Macintosh PowerPoint</Application>
  <PresentationFormat>Widescreen</PresentationFormat>
  <Paragraphs>29</Paragraphs>
  <Slides>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Arial</vt:lpstr>
      <vt:lpstr>Gill Sans MT</vt:lpstr>
      <vt:lpstr>Gallery</vt:lpstr>
      <vt:lpstr>Individual vs. Group Decision Making</vt:lpstr>
      <vt:lpstr>    Obstacles to Effective Group Decision Making</vt:lpstr>
      <vt:lpstr>PowerPoint Presentation</vt:lpstr>
      <vt:lpstr>    Symptoms of Groupthink</vt:lpstr>
      <vt:lpstr>How to Avoid Groupthink</vt:lpstr>
      <vt:lpstr>    Techniques for Improving Group Decision Making &amp; Problem Solving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Frank McAndrew</dc:creator>
  <cp:lastModifiedBy>Frank McAndrew</cp:lastModifiedBy>
  <cp:revision>10</cp:revision>
  <dcterms:created xsi:type="dcterms:W3CDTF">2020-05-27T17:49:01Z</dcterms:created>
  <dcterms:modified xsi:type="dcterms:W3CDTF">2020-06-16T19:46:32Z</dcterms:modified>
</cp:coreProperties>
</file>