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17" r:id="rId2"/>
    <p:sldId id="558" r:id="rId3"/>
    <p:sldId id="543" r:id="rId4"/>
    <p:sldId id="266" r:id="rId5"/>
    <p:sldId id="267" r:id="rId6"/>
    <p:sldId id="478" r:id="rId7"/>
    <p:sldId id="479" r:id="rId8"/>
    <p:sldId id="562" r:id="rId9"/>
    <p:sldId id="563" r:id="rId10"/>
    <p:sldId id="4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4947-F43A-824C-8FBE-BF6450E1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468FF-B7BA-BA4C-9D1C-E4E9AEC24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8C8C6-46F2-1842-AEE0-3891FD21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CA3D-981C-6349-9CEE-81656E82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6B4DD-B077-A743-8E3F-8EE5EF50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494D-ED27-604D-82AB-A0FFF6DF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01138-F97F-DF42-9765-D6BA9AC6D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B4192-F939-D44D-B094-CD1D3917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B1C1B-D332-FD4B-B36C-24545FA0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6739A-502D-3F44-8104-C9BBED24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7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59B63-7266-6A47-A606-8ED8C5F0B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0238B-B629-FD43-A514-F12A4E653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9D2FC-3EB1-6149-88BF-FB9DBE93E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D2814-DF50-6242-A645-6BBBB6AC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9CFD3-4263-3941-A63F-A2A3188A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1DFC-F424-A640-ABF6-F0464D6C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119EE-CBCE-404A-9038-B0F145FAE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33FA6-EE43-3844-8329-7866B13C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3CFB-5B78-3048-8AF9-FCDB6493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1CAC6-C8A9-CC48-B8FB-17B6202C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0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34AC-016C-3642-9DCF-4F3CEDD4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104C1-0906-E64E-866B-18B01ED24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6F09D-295C-F84D-ACBE-FF933B3F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F0EFA-C138-4347-9A0D-2CC3AA76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C8E3-BE39-0546-B235-007E9704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4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495-8003-9C4C-8505-92FC2D5A3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377EA-8C46-3D49-9AA9-770F20045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9F45C-A5AC-7C4B-ADF7-2055201A2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359D9-2711-B643-AFCE-EE5DA60B0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7A66E-110E-8142-8F47-7144E1A8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F0DE1-4609-EA4E-965A-FD1E6BF4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5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7CFC-85A6-1B45-B81F-D4557B4F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E1357-0A3E-424F-9574-F7AD22928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F0FD8-FB8E-804E-A097-1CFC02BB3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09EB7-8A9C-F940-916D-B66CA42D9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E9A8D-C5C3-5240-B9BC-491F6A20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FB67A0-1739-2A48-A628-DB6EF70D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43CB2-93AB-FF4C-B7DD-F1DA640A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3B8589-8A7E-2D40-BA31-E4DCEBC9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899B-9459-2A4E-A052-CE400A55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33B36-A83E-004F-A383-B675376E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6928F-D240-894C-9D30-C2757A61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BC7B0-E3D4-0949-ABCA-A6001C15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6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D868D-6F85-3640-890F-31AE2B0B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DA981-1888-5148-8BBD-BF301E9C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29A80-7D4D-AB45-8166-9C78DCBB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02AA-D95F-F940-A1B5-6CE69E67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CF44C-A481-1D4C-B634-C22E97DEA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04C81-FF9C-DE43-9EB9-BAD2A0796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E4E95-0875-F742-93C7-B911EB21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CB0A3-3049-6941-8D9F-BB86373D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CAF72-9462-904B-A64E-9F5D5D9A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5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448A-58DD-E547-BB99-DD1DE140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6CE174-865F-A146-B42B-E1A8F01EF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357F7-C16B-094E-ADDC-4911A4820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7E557-28C9-184E-AEB2-5B5AC83B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71E2-F1B7-C94C-AE25-EF068B29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7B91-C961-C644-90BF-F20BBF91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5465E-1CB8-DA43-B950-D2253F14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B0A9-9678-A547-9980-1CAD88B2A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A97D6-240B-954C-B1C8-89D52D110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84650-F7D9-FA4E-A5C4-DA7E96DEE97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1F-CCB6-2A4C-9CB2-E6E2AD988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B086-2E8C-BE44-A740-063F5CCB4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E0E5-423C-4049-87B7-170E0EFB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NSgmm9FX2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uO8wpm9HSB0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vJG698U2Mvo" TargetMode="External"/><Relationship Id="rId5" Type="http://schemas.openxmlformats.org/officeDocument/2006/relationships/hyperlink" Target="https://www.youtube.com/watch?v=IGQmdoK_ZfY" TargetMode="External"/><Relationship Id="rId4" Type="http://schemas.openxmlformats.org/officeDocument/2006/relationships/hyperlink" Target="https://www.youtube.com/watch?v=FWSxSQsspiQ" TargetMode="Externa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8QjZY3WiO9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9039-C196-2241-992E-660C101E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553" y="73303"/>
            <a:ext cx="7060894" cy="846730"/>
          </a:xfrm>
        </p:spPr>
        <p:txBody>
          <a:bodyPr/>
          <a:lstStyle/>
          <a:p>
            <a:pPr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Problem of </a:t>
            </a:r>
            <a:r>
              <a:rPr lang="ja-JP" altLang="en-US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Selective Attention</a:t>
            </a:r>
            <a:r>
              <a:rPr lang="ja-JP" altLang="en-US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endParaRPr lang="en-US" altLang="en-US" sz="36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169986" name="Content Placeholder 3" descr="Cocktail-party-002.jpg">
            <a:extLst>
              <a:ext uri="{FF2B5EF4-FFF2-40B4-BE49-F238E27FC236}">
                <a16:creationId xmlns:a16="http://schemas.microsoft.com/office/drawing/2014/main" id="{38159A21-31AF-0A49-A08E-E848E44E0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b="1990"/>
          <a:stretch>
            <a:fillRect/>
          </a:stretch>
        </p:blipFill>
        <p:spPr>
          <a:xfrm>
            <a:off x="2813050" y="1075063"/>
            <a:ext cx="6565900" cy="42037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67E03-967D-FA4F-B298-D5D405064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341" y="5433793"/>
            <a:ext cx="616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Selective attention can lead to </a:t>
            </a:r>
            <a:r>
              <a:rPr lang="ja-JP" altLang="en-US" sz="1800">
                <a:latin typeface="Arial" panose="020B0604020202020204" pitchFamily="34" charset="0"/>
              </a:rPr>
              <a:t>“</a:t>
            </a:r>
            <a:r>
              <a:rPr lang="en-US" altLang="ja-JP" sz="1800" dirty="0">
                <a:latin typeface="Arial" panose="020B0604020202020204" pitchFamily="34" charset="0"/>
              </a:rPr>
              <a:t>Change Blindness</a:t>
            </a:r>
            <a:r>
              <a:rPr lang="ja-JP" altLang="en-US" sz="1800">
                <a:latin typeface="Arial" panose="020B0604020202020204" pitchFamily="34" charset="0"/>
              </a:rPr>
              <a:t>”</a:t>
            </a:r>
            <a:endParaRPr lang="en-US" altLang="ja-JP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	- The failure to detect changes in parts of a scene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B1EA54-B6B7-1A4E-93B6-6D29383906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18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69"/>
    </mc:Choice>
    <mc:Fallback>
      <p:transition spd="slow" advTm="12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745E-7B13-7A45-83C7-22B1B44D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899" y="228600"/>
            <a:ext cx="4422201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Stroop Effect</a:t>
            </a:r>
          </a:p>
        </p:txBody>
      </p:sp>
      <p:pic>
        <p:nvPicPr>
          <p:cNvPr id="178178" name="Picture 2" descr="stroop.gif">
            <a:extLst>
              <a:ext uri="{FF2B5EF4-FFF2-40B4-BE49-F238E27FC236}">
                <a16:creationId xmlns:a16="http://schemas.microsoft.com/office/drawing/2014/main" id="{C85E842A-508C-384C-92D2-450105FE7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7620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794E5E-6DA1-3B45-90AE-157C7036E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9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03"/>
    </mc:Choice>
    <mc:Fallback>
      <p:transition spd="slow" advTm="8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EA94E-40EF-B246-8A09-CCF3D1EF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Change Blindness</a:t>
            </a:r>
          </a:p>
        </p:txBody>
      </p:sp>
      <p:sp>
        <p:nvSpPr>
          <p:cNvPr id="171010" name="Content Placeholder 2">
            <a:extLst>
              <a:ext uri="{FF2B5EF4-FFF2-40B4-BE49-F238E27FC236}">
                <a16:creationId xmlns:a16="http://schemas.microsoft.com/office/drawing/2014/main" id="{2A877DD6-F50D-054A-97C2-052B860C0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4"/>
              </a:rPr>
              <a:t>The Door Study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5"/>
              </a:rPr>
              <a:t>Monkey Business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6"/>
              </a:rPr>
              <a:t>Basketball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7"/>
              </a:rPr>
              <a:t>At Harvard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8"/>
              </a:rPr>
              <a:t>Moonwalking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475ACF-52F0-2F4E-B82D-69B70FD4B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3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41"/>
    </mc:Choice>
    <mc:Fallback>
      <p:transition spd="slow" advTm="2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rafa.jpg">
            <a:extLst>
              <a:ext uri="{FF2B5EF4-FFF2-40B4-BE49-F238E27FC236}">
                <a16:creationId xmlns:a16="http://schemas.microsoft.com/office/drawing/2014/main" id="{34977EB0-040E-5646-A1D1-8530DC147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1025"/>
            <a:ext cx="4059238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idden_giraffe_solution.jpg">
            <a:extLst>
              <a:ext uri="{FF2B5EF4-FFF2-40B4-BE49-F238E27FC236}">
                <a16:creationId xmlns:a16="http://schemas.microsoft.com/office/drawing/2014/main" id="{01DA2E6E-B6DA-444A-8D49-39D9051EA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4" y="1371600"/>
            <a:ext cx="4859337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3FCEA7-69F7-C340-A370-2378CEF7D4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6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6"/>
    </mc:Choice>
    <mc:Fallback>
      <p:transition spd="slow" advTm="24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CC916-1ED6-434B-B68A-07EE13D45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241" y="228600"/>
            <a:ext cx="528151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Filter Models of Attention</a:t>
            </a:r>
            <a:b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          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(Broadbent, 1954)  </a:t>
            </a:r>
          </a:p>
        </p:txBody>
      </p:sp>
      <p:pic>
        <p:nvPicPr>
          <p:cNvPr id="173058" name="Picture 3" descr="broadbent.jpg">
            <a:extLst>
              <a:ext uri="{FF2B5EF4-FFF2-40B4-BE49-F238E27FC236}">
                <a16:creationId xmlns:a16="http://schemas.microsoft.com/office/drawing/2014/main" id="{9C523F54-210B-7A46-A88B-CDCF90B5B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1479779"/>
            <a:ext cx="4191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8B9B10-564E-344E-B169-A37E4CF65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2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79"/>
    </mc:Choice>
    <mc:Fallback>
      <p:transition spd="slow" advTm="15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6DCE-B71E-074A-829B-6510FC15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Capacity Models of Attention</a:t>
            </a:r>
            <a:b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r>
              <a:rPr lang="en-US" altLang="en-US" sz="23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(Kahneman, 1973)</a:t>
            </a:r>
          </a:p>
        </p:txBody>
      </p:sp>
      <p:pic>
        <p:nvPicPr>
          <p:cNvPr id="174082" name="Picture 2" descr="Magill_p119.JPG">
            <a:extLst>
              <a:ext uri="{FF2B5EF4-FFF2-40B4-BE49-F238E27FC236}">
                <a16:creationId xmlns:a16="http://schemas.microsoft.com/office/drawing/2014/main" id="{79A4A874-DE44-B14B-9B45-D0368A873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1417638"/>
            <a:ext cx="47942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F418F-6845-7248-97C0-86DB7A1BD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06"/>
    </mc:Choice>
    <mc:Fallback>
      <p:transition spd="slow" advTm="15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942A-7ED0-4444-9AA8-6E2D54BF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Performance-Arousal Curve</a:t>
            </a:r>
          </a:p>
        </p:txBody>
      </p:sp>
      <p:pic>
        <p:nvPicPr>
          <p:cNvPr id="175106" name="Picture 2" descr="8112325265296717.png">
            <a:extLst>
              <a:ext uri="{FF2B5EF4-FFF2-40B4-BE49-F238E27FC236}">
                <a16:creationId xmlns:a16="http://schemas.microsoft.com/office/drawing/2014/main" id="{BBDB7870-84D2-4349-B6A2-CDC1F865A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600200"/>
            <a:ext cx="571341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A90FBA-383D-3842-937C-248DEE8AF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2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05"/>
    </mc:Choice>
    <mc:Fallback>
      <p:transition spd="slow" advTm="128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C292-B8F7-8E49-B316-0DDD24D3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Performance-Arousal Curve</a:t>
            </a:r>
          </a:p>
        </p:txBody>
      </p:sp>
      <p:pic>
        <p:nvPicPr>
          <p:cNvPr id="176130" name="Picture 3" descr="0199210896.inverted-U-hypothesis.1.jpg">
            <a:extLst>
              <a:ext uri="{FF2B5EF4-FFF2-40B4-BE49-F238E27FC236}">
                <a16:creationId xmlns:a16="http://schemas.microsoft.com/office/drawing/2014/main" id="{329F0F30-582B-EA42-9FE4-5972C013F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1"/>
            <a:ext cx="41910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935C5A-75B8-4247-B566-E17917CC3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2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04"/>
    </mc:Choice>
    <mc:Fallback>
      <p:transition spd="slow" advTm="18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94A7-FD39-B54A-807F-F0923695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735" y="119062"/>
            <a:ext cx="5942529" cy="1143000"/>
          </a:xfrm>
        </p:spPr>
        <p:txBody>
          <a:bodyPr/>
          <a:lstStyle/>
          <a:p>
            <a:pPr>
              <a:defRPr/>
            </a:pPr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Performing Under Stress: </a:t>
            </a:r>
            <a:b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Dealing with an Active Shooter Situation</a:t>
            </a:r>
          </a:p>
        </p:txBody>
      </p:sp>
      <p:pic>
        <p:nvPicPr>
          <p:cNvPr id="177154" name="Picture 2" descr="12104753-man-shooting-a-gun-against-a-eroded-wall.jpg">
            <a:hlinkClick r:id="rId4"/>
            <a:extLst>
              <a:ext uri="{FF2B5EF4-FFF2-40B4-BE49-F238E27FC236}">
                <a16:creationId xmlns:a16="http://schemas.microsoft.com/office/drawing/2014/main" id="{93B6346E-EA2C-5644-9F03-21639E545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67" y="1262062"/>
            <a:ext cx="7332663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E66D07-14FD-D141-9DE7-112061893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9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9"/>
    </mc:Choice>
    <mc:Fallback>
      <p:transition spd="slow" advTm="6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6DCE-B71E-074A-829B-6510FC15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Capacity Models of Attention</a:t>
            </a:r>
            <a:b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r>
              <a:rPr lang="en-US" altLang="en-US" sz="23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(Kahneman, 1973)</a:t>
            </a:r>
          </a:p>
        </p:txBody>
      </p:sp>
      <p:pic>
        <p:nvPicPr>
          <p:cNvPr id="174082" name="Picture 2" descr="Magill_p119.JPG">
            <a:extLst>
              <a:ext uri="{FF2B5EF4-FFF2-40B4-BE49-F238E27FC236}">
                <a16:creationId xmlns:a16="http://schemas.microsoft.com/office/drawing/2014/main" id="{79A4A874-DE44-B14B-9B45-D0368A873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1417638"/>
            <a:ext cx="47942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FD4633-1DCE-1B45-BEAE-7BF10D9AC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0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01"/>
    </mc:Choice>
    <mc:Fallback>
      <p:transition spd="slow" advTm="17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93</Words>
  <Application>Microsoft Macintosh PowerPoint</Application>
  <PresentationFormat>Widescreen</PresentationFormat>
  <Paragraphs>16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The Problem of “Selective Attention”</vt:lpstr>
      <vt:lpstr>Change Blindness</vt:lpstr>
      <vt:lpstr>PowerPoint Presentation</vt:lpstr>
      <vt:lpstr>     Filter Models of Attention                 (Broadbent, 1954)  </vt:lpstr>
      <vt:lpstr>     Capacity Models of Attention                   (Kahneman, 1973)</vt:lpstr>
      <vt:lpstr>Performance-Arousal Curve</vt:lpstr>
      <vt:lpstr>Performance-Arousal Curve</vt:lpstr>
      <vt:lpstr>Performing Under Stress:  Dealing with an Active Shooter Situation</vt:lpstr>
      <vt:lpstr>     Capacity Models of Attention                   (Kahneman, 1973)</vt:lpstr>
      <vt:lpstr>The Stroop Effect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Problem of “Selective Attention”</dc:title>
  <dc:creator>Frank McAndrew</dc:creator>
  <cp:lastModifiedBy>Frank McAndrew</cp:lastModifiedBy>
  <cp:revision>5</cp:revision>
  <dcterms:created xsi:type="dcterms:W3CDTF">2020-04-02T19:09:43Z</dcterms:created>
  <dcterms:modified xsi:type="dcterms:W3CDTF">2020-04-07T18:51:54Z</dcterms:modified>
</cp:coreProperties>
</file>