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427" r:id="rId2"/>
    <p:sldId id="428" r:id="rId3"/>
    <p:sldId id="42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EEAA4-1EB8-BE42-8CED-94E0F7705244}" type="datetimeFigureOut">
              <a:rPr lang="en-US" smtClean="0"/>
              <a:t>7/6/20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20D6B-FBB4-A446-AE38-35AF30053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07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>
            <a:extLst>
              <a:ext uri="{FF2B5EF4-FFF2-40B4-BE49-F238E27FC236}">
                <a16:creationId xmlns:a16="http://schemas.microsoft.com/office/drawing/2014/main" id="{F8FEFD6C-8F6F-2546-A85C-EE0C54FC1A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fld id="{B88ED60F-90AC-6147-9119-8921F00D614F}" type="slidenum">
              <a:rPr lang="en-US" altLang="en-US" sz="1200">
                <a:ea typeface="ＭＳ Ｐゴシック" panose="020B0600070205080204" pitchFamily="34" charset="-128"/>
              </a:rPr>
              <a:pPr/>
              <a:t>1</a:t>
            </a:fld>
            <a:endParaRPr lang="en-US" altLang="en-US" sz="1200">
              <a:ea typeface="ＭＳ Ｐゴシック" panose="020B0600070205080204" pitchFamily="34" charset="-128"/>
            </a:endParaRPr>
          </a:p>
        </p:txBody>
      </p:sp>
      <p:sp>
        <p:nvSpPr>
          <p:cNvPr id="208899" name="Rectangle 2">
            <a:extLst>
              <a:ext uri="{FF2B5EF4-FFF2-40B4-BE49-F238E27FC236}">
                <a16:creationId xmlns:a16="http://schemas.microsoft.com/office/drawing/2014/main" id="{A0CE0790-9AF8-6746-BD40-A32EA4BE2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>
            <a:extLst>
              <a:ext uri="{FF2B5EF4-FFF2-40B4-BE49-F238E27FC236}">
                <a16:creationId xmlns:a16="http://schemas.microsoft.com/office/drawing/2014/main" id="{47C6C2EF-38D9-DD47-A3FE-A39D534A3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8263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948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895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773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31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00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201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7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612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71FD354-8802-3445-AE99-3B57DAC9E045}" type="datetimeFigureOut">
              <a:rPr lang="en-US" smtClean="0"/>
              <a:t>7/6/20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72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FD354-8802-3445-AE99-3B57DAC9E045}" type="datetimeFigureOut">
              <a:rPr lang="en-US" smtClean="0"/>
              <a:t>7/6/20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78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1.m4a"/><Relationship Id="rId7" Type="http://schemas.openxmlformats.org/officeDocument/2006/relationships/image" Target="../media/image3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0926BF4-0FD7-364D-9C34-070A4DD7B6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5089" y="578259"/>
            <a:ext cx="6701822" cy="76509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800" dirty="0"/>
              <a:t>Types of Aggression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398A59A-1A3C-FB4D-9CC3-217CED5DFB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2948" y="2105140"/>
            <a:ext cx="3504281" cy="371452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Hostile Aggression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Instrumental Aggression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Antisocial Aggression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Prosocial Aggression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Sanctioned Aggression</a:t>
            </a:r>
          </a:p>
        </p:txBody>
      </p:sp>
      <p:pic>
        <p:nvPicPr>
          <p:cNvPr id="25604" name="Picture 4" descr="angry_woman">
            <a:extLst>
              <a:ext uri="{FF2B5EF4-FFF2-40B4-BE49-F238E27FC236}">
                <a16:creationId xmlns:a16="http://schemas.microsoft.com/office/drawing/2014/main" id="{4BEEF537-C9AB-FA49-A6B9-A24D4259D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62" y="1985792"/>
            <a:ext cx="1019061" cy="15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noHockey1">
            <a:extLst>
              <a:ext uri="{FF2B5EF4-FFF2-40B4-BE49-F238E27FC236}">
                <a16:creationId xmlns:a16="http://schemas.microsoft.com/office/drawing/2014/main" id="{76892783-0B13-6D44-B4F5-5F5703152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203" y="3920331"/>
            <a:ext cx="17526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olduni">
            <a:extLst>
              <a:ext uri="{FF2B5EF4-FFF2-40B4-BE49-F238E27FC236}">
                <a16:creationId xmlns:a16="http://schemas.microsoft.com/office/drawing/2014/main" id="{58277E97-643E-9145-9ACD-36FE49505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403" y="2194040"/>
            <a:ext cx="16002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columbine">
            <a:extLst>
              <a:ext uri="{FF2B5EF4-FFF2-40B4-BE49-F238E27FC236}">
                <a16:creationId xmlns:a16="http://schemas.microsoft.com/office/drawing/2014/main" id="{36EAE400-6136-7B40-AE45-704AB3873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3803650"/>
            <a:ext cx="14192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DFC957-46D9-F24B-B6DF-ED0FC45CF4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678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015"/>
    </mc:Choice>
    <mc:Fallback>
      <p:transition spd="slow" advTm="329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603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261E5-CC90-7941-AAD2-5B14CE0D1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30" y="535094"/>
            <a:ext cx="11325339" cy="687779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Some Situational Determinants of Aggression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19271-9ACA-4A4A-BB4F-CEF717DE9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sz="2400" dirty="0"/>
              <a:t>Hot Temperatures</a:t>
            </a:r>
          </a:p>
          <a:p>
            <a:pPr>
              <a:defRPr/>
            </a:pPr>
            <a:r>
              <a:rPr lang="en-US" sz="2400" dirty="0"/>
              <a:t>Noise</a:t>
            </a:r>
          </a:p>
          <a:p>
            <a:pPr>
              <a:defRPr/>
            </a:pPr>
            <a:r>
              <a:rPr lang="en-US" sz="2400" dirty="0"/>
              <a:t>Alcohol</a:t>
            </a:r>
          </a:p>
          <a:p>
            <a:pPr>
              <a:defRPr/>
            </a:pPr>
            <a:r>
              <a:rPr lang="en-US" sz="2400" dirty="0"/>
              <a:t>The presence of aggression-eliciting cues</a:t>
            </a:r>
          </a:p>
          <a:p>
            <a:pPr>
              <a:defRPr/>
            </a:pPr>
            <a:r>
              <a:rPr lang="en-US" sz="2400" dirty="0"/>
              <a:t>Excitation Transfer/Misattribution of Arousal</a:t>
            </a:r>
          </a:p>
          <a:p>
            <a:pPr>
              <a:defRPr/>
            </a:pPr>
            <a:r>
              <a:rPr lang="en-US" sz="2400" dirty="0"/>
              <a:t>The personality of the individual and how it interacts with situational demands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203031-9074-7C43-AF11-71F8DC2212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63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408"/>
    </mc:Choice>
    <mc:Fallback>
      <p:transition spd="slow" advTm="615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8BD3-DFA5-4147-AAF2-E2F68965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895" y="804519"/>
            <a:ext cx="8860209" cy="58713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/>
              <a:t>Theoretical Perspectives on Aggression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6160A-9188-594A-B723-0BE30DD95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2556268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The Frustration-Aggression Hypothesis (Dollard, et. al., 1939)</a:t>
            </a:r>
          </a:p>
          <a:p>
            <a:pPr>
              <a:defRPr/>
            </a:pPr>
            <a:r>
              <a:rPr lang="en-US" sz="2400" dirty="0"/>
              <a:t>Freudian Theory</a:t>
            </a:r>
          </a:p>
          <a:p>
            <a:pPr>
              <a:defRPr/>
            </a:pPr>
            <a:r>
              <a:rPr lang="en-US" sz="2400" dirty="0"/>
              <a:t>Social Learning</a:t>
            </a:r>
          </a:p>
          <a:p>
            <a:pPr>
              <a:defRPr/>
            </a:pPr>
            <a:r>
              <a:rPr lang="en-US" sz="2400" dirty="0"/>
              <a:t>Evolutionary Psychology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8096BA-2926-FB4E-8E0A-EA52ADE79D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663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33"/>
    </mc:Choice>
    <mc:Fallback>
      <p:transition spd="slow" advTm="65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3|1.6|18.2|62.6|1.8|31.3|1.4|29.5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0.6|0.7|0.5|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|4.9|5.6|10.4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68</Words>
  <Application>Microsoft Macintosh PowerPoint</Application>
  <PresentationFormat>Widescreen</PresentationFormat>
  <Paragraphs>23</Paragraphs>
  <Slides>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Gill Sans MT</vt:lpstr>
      <vt:lpstr>Gallery</vt:lpstr>
      <vt:lpstr>Types of Aggression</vt:lpstr>
      <vt:lpstr>Some Situational Determinants of Aggression</vt:lpstr>
      <vt:lpstr>Theoretical Perspectives on Aggression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Types of Aggression</dc:title>
  <dc:creator>Frank McAndrew</dc:creator>
  <cp:lastModifiedBy>Frank McAndrew</cp:lastModifiedBy>
  <cp:revision>12</cp:revision>
  <dcterms:created xsi:type="dcterms:W3CDTF">2020-05-27T20:56:38Z</dcterms:created>
  <dcterms:modified xsi:type="dcterms:W3CDTF">2020-07-06T19:08:02Z</dcterms:modified>
</cp:coreProperties>
</file>