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555" r:id="rId2"/>
    <p:sldId id="434" r:id="rId3"/>
    <p:sldId id="467" r:id="rId4"/>
    <p:sldId id="437" r:id="rId5"/>
    <p:sldId id="438" r:id="rId6"/>
    <p:sldId id="439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0"/>
    <p:restoredTop sz="94678"/>
  </p:normalViewPr>
  <p:slideViewPr>
    <p:cSldViewPr snapToGrid="0" snapToObjects="1">
      <p:cViewPr varScale="1">
        <p:scale>
          <a:sx n="116" d="100"/>
          <a:sy n="116" d="100"/>
        </p:scale>
        <p:origin x="41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60F5EF-8679-B648-9E5B-5315C58F05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5CABAE2-A283-024B-9F41-4E3ABCA81F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1D06F1-41C0-D743-9F35-786DA1B80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01E4B-9DCE-B04E-980C-878BAEEA5525}" type="datetimeFigureOut">
              <a:rPr lang="en-US" smtClean="0"/>
              <a:t>4/15/20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980137-58F9-A540-8293-DFE1667DE2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FB7557-2592-1142-852B-813BEE19DC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6B5ED-68DF-4B4D-9CDA-2B8B23930A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1355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3717DC-79B9-7443-BA31-0C95AD9A3E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CA5AADC-103F-FD4F-84A5-227A73EAB3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F696FA-D24B-274D-BDA6-75949BE426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01E4B-9DCE-B04E-980C-878BAEEA5525}" type="datetimeFigureOut">
              <a:rPr lang="en-US" smtClean="0"/>
              <a:t>4/15/20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7F8875-8198-9F4B-B4C7-853EC3E4DC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9BEDE8-2C0D-C44D-86A5-A490D5D0F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6B5ED-68DF-4B4D-9CDA-2B8B23930A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6065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4C32E30-E7EF-2040-BDF0-1585F84CFC5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86336E0-2A32-4A43-8A35-5185E3004A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CBE776-03AC-9542-A0FD-E3F35B9B03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01E4B-9DCE-B04E-980C-878BAEEA5525}" type="datetimeFigureOut">
              <a:rPr lang="en-US" smtClean="0"/>
              <a:t>4/15/20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C2D973-D4B2-C349-9CB1-E289F729E3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5B81C4-24D8-8B43-9EAE-5FD0AA723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6B5ED-68DF-4B4D-9CDA-2B8B23930A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2488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2AEB67-58FD-AB4E-A5EB-2E4943EDC9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0A0ECE-D30B-A346-AEC5-C992CCDA74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9445AF-48E8-CF4A-8C6A-64B801D88B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01E4B-9DCE-B04E-980C-878BAEEA5525}" type="datetimeFigureOut">
              <a:rPr lang="en-US" smtClean="0"/>
              <a:t>4/15/20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6C85B2-A515-9F4F-93E6-68546EF85B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680447-2E20-0C47-AB96-C613B8FD72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6B5ED-68DF-4B4D-9CDA-2B8B23930A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6553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750008-42E6-C549-ABB4-150FEA5874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B0D572-0D7E-0649-9CEE-F5BE8802BD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C0EE6E-0B47-2C49-9E1A-E4EF47EEA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01E4B-9DCE-B04E-980C-878BAEEA5525}" type="datetimeFigureOut">
              <a:rPr lang="en-US" smtClean="0"/>
              <a:t>4/15/20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9BB142-E663-5E44-84CD-7FA1650B9D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04646A-8691-DE44-AF4C-DB753FA25E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6B5ED-68DF-4B4D-9CDA-2B8B23930A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3999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61218B-A71A-1841-BBF5-071311E90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E01D2C-56F3-5A48-9961-ABF2DB6987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97F989-4C7D-A645-9D07-5B985A3CB3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6AE187-1AE8-0B48-B55E-E9340393FF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01E4B-9DCE-B04E-980C-878BAEEA5525}" type="datetimeFigureOut">
              <a:rPr lang="en-US" smtClean="0"/>
              <a:t>4/15/20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8C6450-5A88-3740-8334-00EA434770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78BA28-B0DC-E54C-AEE5-B7D0496EA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6B5ED-68DF-4B4D-9CDA-2B8B23930A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1418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7068EE-CAED-4D4E-B280-14608FA9F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E4C0A9-7A23-D44C-AAA7-182FCAF3EB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49B760-5E8A-7240-9F9E-F76EDAB192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D12CC8D-49C8-D545-A8B4-DD92B589FF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95CA720-F1D0-D743-8F6E-6A1E809B06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78B9A8-4084-7943-909B-C3A924216C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01E4B-9DCE-B04E-980C-878BAEEA5525}" type="datetimeFigureOut">
              <a:rPr lang="en-US" smtClean="0"/>
              <a:t>4/15/20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658ABAE-B19D-6744-A203-A82A73DEC9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CDFAACC-DA51-C444-BBB0-0A6EEFA69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6B5ED-68DF-4B4D-9CDA-2B8B23930A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251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3DA16A-873A-6940-A64C-E7AE0861A9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E532856-4B5E-EE45-A38F-36CEF2B7F8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01E4B-9DCE-B04E-980C-878BAEEA5525}" type="datetimeFigureOut">
              <a:rPr lang="en-US" smtClean="0"/>
              <a:t>4/15/20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26F46E-DED7-FA4D-B7D0-FC32E62F38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135FFC-D148-9242-BD3F-BD802F7C9C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6B5ED-68DF-4B4D-9CDA-2B8B23930A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4391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DC80C72-F9CE-E749-AA71-52D5AE7CF8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01E4B-9DCE-B04E-980C-878BAEEA5525}" type="datetimeFigureOut">
              <a:rPr lang="en-US" smtClean="0"/>
              <a:t>4/15/20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C2BE48A-F36B-A840-BF5D-E174D8E665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7BBE59-F83C-EB48-8E2B-67C1A04FD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6B5ED-68DF-4B4D-9CDA-2B8B23930A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4649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31066F-4853-5E46-A62A-B4118A6ECA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FE96C8-DB7C-E248-9124-771913A224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10835B-7F4D-E04F-A92A-DB13D92FE0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4B2D32-79CD-5A41-A2EB-E12EA58FAE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01E4B-9DCE-B04E-980C-878BAEEA5525}" type="datetimeFigureOut">
              <a:rPr lang="en-US" smtClean="0"/>
              <a:t>4/15/20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A9B744-60CD-E744-8D68-DB1F8B265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737CBD-A32C-ED44-B5EA-600C3B0F6C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6B5ED-68DF-4B4D-9CDA-2B8B23930A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6104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5922FC-7FFE-3144-8733-A7172CC19D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F62A79D-2CF8-2843-8348-AFE4CA40419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FB55C3-2127-2B47-A9FE-BEF5B8FDAC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10FEA2-653F-AC41-9DA8-A411A33A73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01E4B-9DCE-B04E-980C-878BAEEA5525}" type="datetimeFigureOut">
              <a:rPr lang="en-US" smtClean="0"/>
              <a:t>4/15/20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0F238C-E10A-1B46-AF65-1D933FE6D9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A78A79-B2DE-E249-9B29-341A52F1D0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56B5ED-68DF-4B4D-9CDA-2B8B23930A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0553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2CA46A2-E5F2-F64E-A403-F4FC71B66A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F5BCE6-4D44-9443-8587-73B074595B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587546-6715-7543-BFF8-7C64D88D19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401E4B-9DCE-B04E-980C-878BAEEA5525}" type="datetimeFigureOut">
              <a:rPr lang="en-US" smtClean="0"/>
              <a:t>4/15/20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1041C6-D8E3-0E49-A7AF-60432D1154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8CF78E-3DB8-8249-A47F-B9D2D4B1BC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56B5ED-68DF-4B4D-9CDA-2B8B23930A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7673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2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3.xml"/><Relationship Id="rId6" Type="http://schemas.openxmlformats.org/officeDocument/2006/relationships/image" Target="../media/image2.png"/><Relationship Id="rId5" Type="http://schemas.openxmlformats.org/officeDocument/2006/relationships/image" Target="../media/image4.jpeg"/><Relationship Id="rId4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816D400-C93B-6D42-8CC0-A3470FB6DB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88849"/>
            <a:ext cx="12140550" cy="6100933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283C2DA-2082-DB4B-9786-8571151223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296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051"/>
    </mc:Choice>
    <mc:Fallback>
      <p:transition spd="slow" advTm="190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592BE66-6815-2247-B960-0434E355C3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515" y="115945"/>
            <a:ext cx="11082969" cy="991518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altLang="en-US" sz="3600" dirty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ＭＳ Ｐゴシック" panose="020B0600070205080204" pitchFamily="34" charset="-128"/>
              </a:rPr>
              <a:t>Galen</a:t>
            </a:r>
            <a:r>
              <a:rPr lang="ja-JP" altLang="en-US" sz="360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ＭＳ Ｐゴシック" panose="020B0600070205080204" pitchFamily="34" charset="-128"/>
              </a:rPr>
              <a:t>’</a:t>
            </a:r>
            <a:r>
              <a:rPr lang="en-US" altLang="ja-JP" sz="3600" dirty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ＭＳ Ｐゴシック" panose="020B0600070205080204" pitchFamily="34" charset="-128"/>
              </a:rPr>
              <a:t>s (130-200 A.D.) Theory of the Four Temperaments</a:t>
            </a:r>
            <a:br>
              <a:rPr lang="en-US" altLang="ja-JP" sz="3600" dirty="0">
                <a:effectLst>
                  <a:outerShdw blurRad="38100" dist="38100" dir="2700000" algn="tl">
                    <a:srgbClr val="C0C0C0"/>
                  </a:outerShdw>
                </a:effectLst>
                <a:latin typeface="+mn-lt"/>
                <a:ea typeface="ＭＳ Ｐゴシック" panose="020B0600070205080204" pitchFamily="34" charset="-128"/>
              </a:rPr>
            </a:br>
            <a:endParaRPr lang="en-US" altLang="en-US" sz="3600" dirty="0">
              <a:effectLst>
                <a:outerShdw blurRad="38100" dist="38100" dir="2700000" algn="tl">
                  <a:srgbClr val="C0C0C0"/>
                </a:outerShdw>
              </a:effectLst>
              <a:latin typeface="+mn-lt"/>
              <a:ea typeface="ＭＳ Ｐゴシック" panose="020B0600070205080204" pitchFamily="34" charset="-128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ABCAFF2-8C98-6645-A41D-87E736F1C1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6993" y="1137759"/>
            <a:ext cx="713801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2" charset="2"/>
              <a:buChar char=""/>
              <a:defRPr sz="32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itchFamily="2" charset="2"/>
              <a:buChar char=""/>
              <a:defRPr sz="24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C32D2E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dirty="0"/>
              <a:t>Blood – Cheerful, sanguine, warm-hearted, volatile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102B8AD-6644-2145-B529-1CAC2E2B36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6993" y="2137594"/>
            <a:ext cx="582700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2" charset="2"/>
              <a:buChar char=""/>
              <a:defRPr sz="32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itchFamily="2" charset="2"/>
              <a:buChar char=""/>
              <a:defRPr sz="24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C32D2E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dirty="0"/>
              <a:t>Black Bile – Sad, Melancholic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FBF0042-2A16-5F42-926E-3C8EFD3D9D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6993" y="3198167"/>
            <a:ext cx="689564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2" charset="2"/>
              <a:buChar char=""/>
              <a:defRPr sz="32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itchFamily="2" charset="2"/>
              <a:buChar char=""/>
              <a:defRPr sz="24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C32D2E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dirty="0"/>
              <a:t>Yellow Bile – Fiery, Quick-Tempered, Person of Action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66AF624-6126-FF49-9505-0B4D1A8BC3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6993" y="4258740"/>
            <a:ext cx="593717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2" charset="2"/>
              <a:buChar char=""/>
              <a:defRPr sz="32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itchFamily="2" charset="2"/>
              <a:buChar char=""/>
              <a:defRPr sz="24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C32D2E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dirty="0"/>
              <a:t>Phlegm – Slow Moving, Cautious, Phlegmatic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D58CF37-BFF9-B346-997F-51D4ABE7186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641568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8860"/>
    </mc:Choice>
    <mc:Fallback>
      <p:transition spd="slow" advTm="1588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  <p:bldP spid="7" grpId="0"/>
      <p:bldP spid="8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5DC566-0528-7549-BDAF-63C4B1AA71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9135" y="0"/>
            <a:ext cx="4113729" cy="848299"/>
          </a:xfrm>
        </p:spPr>
        <p:txBody>
          <a:bodyPr/>
          <a:lstStyle/>
          <a:p>
            <a:pPr>
              <a:defRPr/>
            </a:pPr>
            <a:r>
              <a:rPr lang="en-US" altLang="en-US" dirty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Personality Traits</a:t>
            </a:r>
          </a:p>
        </p:txBody>
      </p:sp>
      <p:pic>
        <p:nvPicPr>
          <p:cNvPr id="259074" name="Picture 2" descr="traitspersonality1.jpg">
            <a:extLst>
              <a:ext uri="{FF2B5EF4-FFF2-40B4-BE49-F238E27FC236}">
                <a16:creationId xmlns:a16="http://schemas.microsoft.com/office/drawing/2014/main" id="{B10F2815-7EF7-F941-89F3-0EA54A6BE5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0566" y="759529"/>
            <a:ext cx="7190868" cy="590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F6274E0-323F-9545-8FB7-15083F04DD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3252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7765"/>
    </mc:Choice>
    <mc:Fallback>
      <p:transition spd="slow" advTm="2177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2817E5-E2F9-9743-B391-298E20EBB9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9100" y="274638"/>
            <a:ext cx="7499350" cy="114300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altLang="en-US" sz="3000" dirty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When are Traits Good Predictors of Behavior?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105553C-4C5F-A848-8E1C-2B6C9ECC51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1" y="1600200"/>
            <a:ext cx="35528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2" charset="2"/>
              <a:buChar char=""/>
              <a:defRPr sz="32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itchFamily="2" charset="2"/>
              <a:buChar char=""/>
              <a:defRPr sz="24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C32D2E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/>
              <a:t>When they are specific and limited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48FFFB5-9281-7B4A-A747-34EE722DAE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2220914"/>
            <a:ext cx="41656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2" charset="2"/>
              <a:buChar char=""/>
              <a:defRPr sz="32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itchFamily="2" charset="2"/>
              <a:buChar char=""/>
              <a:defRPr sz="24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C32D2E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/>
              <a:t>When an individual is extreme on the trait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AAE3CFA-81D3-6342-B691-B79C766AC2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2743200"/>
            <a:ext cx="6604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2" charset="2"/>
              <a:buChar char=""/>
              <a:defRPr sz="32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itchFamily="2" charset="2"/>
              <a:buChar char=""/>
              <a:defRPr sz="24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C32D2E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/>
              <a:t>Traits predict general behavior over time better than single instances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193FE2F-1AA8-A04D-B946-60C7D08C9D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46438" y="3352800"/>
            <a:ext cx="566896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2" charset="2"/>
              <a:buChar char=""/>
              <a:defRPr sz="32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itchFamily="2" charset="2"/>
              <a:buChar char=""/>
              <a:defRPr sz="24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C32D2E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/>
              <a:t>More specific situations help make traits better predictors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E8025BF-1E3A-8646-A46C-06F3F7F97E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3962400"/>
            <a:ext cx="74882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2" charset="2"/>
              <a:buChar char=""/>
              <a:defRPr sz="32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itchFamily="2" charset="2"/>
              <a:buChar char=""/>
              <a:defRPr sz="24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C32D2E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/>
              <a:t>The influence of any personality trait can be overpowered by strong situations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5BE13BC8-AD68-2A4E-9064-824EBDECFEC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649103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1337"/>
    </mc:Choice>
    <mc:Fallback>
      <p:transition spd="slow" advTm="5113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/>
      <p:bldP spid="4" grpId="0"/>
      <p:bldP spid="5" grpId="0"/>
      <p:bldP spid="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EEC136-4060-D64B-8309-E741DE945A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1092" y="131419"/>
            <a:ext cx="6129816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dirty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The </a:t>
            </a:r>
            <a:r>
              <a:rPr lang="en-US" altLang="en-US" dirty="0" err="1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Metatrait</a:t>
            </a:r>
            <a:r>
              <a:rPr lang="en-US" altLang="en-US" dirty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 Hypothesis</a:t>
            </a:r>
          </a:p>
        </p:txBody>
      </p:sp>
      <p:sp>
        <p:nvSpPr>
          <p:cNvPr id="262146" name="TextBox 2">
            <a:extLst>
              <a:ext uri="{FF2B5EF4-FFF2-40B4-BE49-F238E27FC236}">
                <a16:creationId xmlns:a16="http://schemas.microsoft.com/office/drawing/2014/main" id="{4691AD3B-4638-E941-BCF0-8756741A9A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2624" y="1421175"/>
            <a:ext cx="6866752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2" charset="2"/>
              <a:buChar char=""/>
              <a:defRPr sz="32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itchFamily="2" charset="2"/>
              <a:buChar char=""/>
              <a:defRPr sz="24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C32D2E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dirty="0"/>
              <a:t>Personalities of different individuals contain different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dirty="0"/>
              <a:t>clusters of traits, so that traits that are important for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dirty="0"/>
              <a:t>you (self-schematic traits) are more useful than traits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dirty="0"/>
              <a:t>that are not relevant to you (</a:t>
            </a:r>
            <a:r>
              <a:rPr lang="en-US" altLang="en-US" sz="2400" dirty="0" err="1"/>
              <a:t>aschematic</a:t>
            </a:r>
            <a:r>
              <a:rPr lang="en-US" altLang="en-US" sz="2400" dirty="0"/>
              <a:t> traits) 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2C8BDE1-76C9-0548-9D7E-12EE2D27386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7546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313"/>
    </mc:Choice>
    <mc:Fallback>
      <p:transition spd="slow" advTm="433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C8AE02-5A54-2341-B886-AAD5AA8DB7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601" y="-152400"/>
            <a:ext cx="7497763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The </a:t>
            </a:r>
            <a:r>
              <a:rPr lang="ja-JP" altLang="en-US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“</a:t>
            </a:r>
            <a:r>
              <a:rPr lang="en-US" altLang="ja-JP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Big Five</a:t>
            </a:r>
            <a:r>
              <a:rPr lang="ja-JP" altLang="en-US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”</a:t>
            </a:r>
            <a:r>
              <a:rPr lang="en-US" altLang="ja-JP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 Personality Traits</a:t>
            </a:r>
            <a:endParaRPr lang="en-US" altLang="en-US">
              <a:effectLst>
                <a:outerShdw blurRad="38100" dist="38100" dir="2700000" algn="tl">
                  <a:srgbClr val="C0C0C0"/>
                </a:outerShdw>
              </a:effectLst>
              <a:ea typeface="ＭＳ Ｐゴシック" panose="020B0600070205080204" pitchFamily="34" charset="-128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5AE6312-A3CF-3C41-8439-90380323EF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1" y="1752601"/>
            <a:ext cx="17446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2" charset="2"/>
              <a:buChar char=""/>
              <a:defRPr sz="32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itchFamily="2" charset="2"/>
              <a:buChar char=""/>
              <a:defRPr sz="24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C32D2E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/>
              <a:t>Extraversion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67B3552-4782-FE45-A4E9-6E9D7114E5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2590801"/>
            <a:ext cx="32908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2" charset="2"/>
              <a:buChar char=""/>
              <a:defRPr sz="32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itchFamily="2" charset="2"/>
              <a:buChar char=""/>
              <a:defRPr sz="24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C32D2E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/>
              <a:t>Agreeableness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2ABCF8B-7CE9-044D-BF99-7EBE6C342A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7714" y="3429001"/>
            <a:ext cx="41481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2" charset="2"/>
              <a:buChar char=""/>
              <a:defRPr sz="32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itchFamily="2" charset="2"/>
              <a:buChar char=""/>
              <a:defRPr sz="24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C32D2E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/>
              <a:t>Conscientiousness</a:t>
            </a:r>
            <a:r>
              <a:rPr lang="en-US" altLang="en-US" sz="1800"/>
              <a:t> (Will to Achieve)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1B92A4A-2577-8B49-A39B-81CE77F06599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3333750" y="4267201"/>
            <a:ext cx="55054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2" charset="2"/>
              <a:buChar char=""/>
              <a:defRPr sz="32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itchFamily="2" charset="2"/>
              <a:buChar char=""/>
              <a:defRPr sz="24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C32D2E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/>
              <a:t>Neuroticism (Emotional Stability)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94C4F87-2981-9348-ACC7-A8C974C68E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2801" y="5029201"/>
            <a:ext cx="54403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2" charset="2"/>
              <a:buChar char=""/>
              <a:defRPr sz="32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itchFamily="2" charset="2"/>
              <a:buChar char=""/>
              <a:defRPr sz="24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C32D2E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/>
              <a:t>Openness to Experience</a:t>
            </a:r>
          </a:p>
        </p:txBody>
      </p:sp>
      <p:pic>
        <p:nvPicPr>
          <p:cNvPr id="263175" name="Picture 8" descr="big-five-personality-traits.jpg">
            <a:extLst>
              <a:ext uri="{FF2B5EF4-FFF2-40B4-BE49-F238E27FC236}">
                <a16:creationId xmlns:a16="http://schemas.microsoft.com/office/drawing/2014/main" id="{F707FFBB-712B-6046-9176-778E226D05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762000"/>
            <a:ext cx="27432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45C9BA7-922E-6645-B7A0-4A8349480A0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844327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2666"/>
    </mc:Choice>
    <mc:Fallback>
      <p:transition spd="slow" advTm="2526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7.3|9.9|10.5|13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4|134.9|99.9|142.4|89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2.7|31.1|27.6|40.9|55.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165</Words>
  <Application>Microsoft Macintosh PowerPoint</Application>
  <PresentationFormat>Widescreen</PresentationFormat>
  <Paragraphs>23</Paragraphs>
  <Slides>6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Gill Sans MT</vt:lpstr>
      <vt:lpstr>Office Theme</vt:lpstr>
      <vt:lpstr>PowerPoint Presentation</vt:lpstr>
      <vt:lpstr>Galen’s (130-200 A.D.) Theory of the Four Temperaments </vt:lpstr>
      <vt:lpstr>Personality Traits</vt:lpstr>
      <vt:lpstr>When are Traits Good Predictors of Behavior?</vt:lpstr>
      <vt:lpstr>The Metatrait Hypothesis</vt:lpstr>
      <vt:lpstr>The “Big Five” Personality Traits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Frank McAndrew</dc:creator>
  <cp:lastModifiedBy>Frank McAndrew</cp:lastModifiedBy>
  <cp:revision>4</cp:revision>
  <dcterms:created xsi:type="dcterms:W3CDTF">2020-04-15T18:20:46Z</dcterms:created>
  <dcterms:modified xsi:type="dcterms:W3CDTF">2020-04-15T18:59:51Z</dcterms:modified>
</cp:coreProperties>
</file>