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49" r:id="rId2"/>
    <p:sldId id="260" r:id="rId3"/>
    <p:sldId id="262" r:id="rId4"/>
    <p:sldId id="263" r:id="rId5"/>
    <p:sldId id="55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8"/>
  </p:normalViewPr>
  <p:slideViewPr>
    <p:cSldViewPr snapToGrid="0" snapToObjects="1">
      <p:cViewPr varScale="1">
        <p:scale>
          <a:sx n="90" d="100"/>
          <a:sy n="90" d="100"/>
        </p:scale>
        <p:origin x="23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A1E38-2880-E74A-BF4C-9C333D390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A686B6-6B5F-AA4A-8BAA-EFC8FF2E5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A4F16-A0BB-E54F-8B09-3991EAD9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720D-5652-9342-8C27-49CCEB51BFFB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EF23E-7897-CD44-B965-1AEB8CD41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CE7ED-4A16-2F44-8BF2-9DB91F12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844B-D1DD-034C-8E19-0FE4ED817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79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4C51D-70D6-864A-BDEC-FEFD82555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D7CA0-9473-2841-B84A-8752C34F4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23E4A-FBAE-2D41-8AC7-533424034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720D-5652-9342-8C27-49CCEB51BFFB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B9A74-BA4D-C441-BF58-94B5B7566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A30BD-44C1-314C-8BC2-44307750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844B-D1DD-034C-8E19-0FE4ED817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6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3A0D5B-117F-2840-B231-870CF3AB5A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66BD2-406E-9540-AD79-4DD657595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6D4C0-630D-4241-AEF7-C4FC93749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720D-5652-9342-8C27-49CCEB51BFFB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1D3D2-14EB-9C4A-BE01-29EF12B4D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D61E9-F8F8-C44D-B143-36B57163B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844B-D1DD-034C-8E19-0FE4ED817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2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F971B-5F3D-EE46-8318-5B11F8DA0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975FB-1EAA-6740-87A3-449C0AD17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3306F-63E0-354E-9B6A-13FB23CD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720D-5652-9342-8C27-49CCEB51BFFB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CCEE-CE7A-8D4E-9FC1-9E0A0EDB2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FA81C-9E51-B247-9A5F-E90B86C8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844B-D1DD-034C-8E19-0FE4ED817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5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753BB-19AA-BF44-90C7-F12BAE0CA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A912F-9E03-B64B-B6BF-1C70CB882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CD46-BF95-984F-BAD5-4F859682A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720D-5652-9342-8C27-49CCEB51BFFB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EE2FD-704C-4A42-B6F2-53FE32330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E752-A8DD-5F4C-9299-EBEC326A6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844B-D1DD-034C-8E19-0FE4ED817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7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8AF25-75E9-234A-9665-4CE4CF7E0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74C06-E29F-E349-9A25-C08D9D2B91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F8F0C7-D6EB-994C-BB83-178AF766A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FFCB83-FB67-7941-89A1-08B99251B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720D-5652-9342-8C27-49CCEB51BFFB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0D1A2-F9CE-CA42-A625-5139070F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5D20F-9D08-5743-9CE8-BBC3F585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844B-D1DD-034C-8E19-0FE4ED817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2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AAA1A-1C56-E44D-A1D7-A07CC10AC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6D077-B61F-744B-A7D5-89B7A3794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57A02-4A90-1D4A-8EE0-D26FE17EF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7AABCC-14F1-EC4E-9E22-A6FF7C99C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3B670F-7893-434D-AD02-D19FC9279C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443DBC-DB77-A546-8571-38759DD25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720D-5652-9342-8C27-49CCEB51BFFB}" type="datetimeFigureOut">
              <a:rPr lang="en-US" smtClean="0"/>
              <a:t>4/7/20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20BD47-39AB-B748-A262-4F52976F2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657B57-72D1-114C-82E8-56DFC52E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844B-D1DD-034C-8E19-0FE4ED817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3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48CBF-BE9D-A54E-835A-D40C0B33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A4065-7E44-4546-AD29-61DC8E68D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720D-5652-9342-8C27-49CCEB51BFFB}" type="datetimeFigureOut">
              <a:rPr lang="en-US" smtClean="0"/>
              <a:t>4/7/20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43755-05E4-F740-BFB2-7195B62E2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BC9F4-2F1A-3346-9A4A-7DC1BA2AE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844B-D1DD-034C-8E19-0FE4ED817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63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AE6C77-71F9-5E47-B7F2-9841DEB36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720D-5652-9342-8C27-49CCEB51BFFB}" type="datetimeFigureOut">
              <a:rPr lang="en-US" smtClean="0"/>
              <a:t>4/7/20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541A49-317B-7842-84D7-4B18E289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664D5-CFA7-5148-9E68-08E2C3B53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844B-D1DD-034C-8E19-0FE4ED817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84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EAD2E-338E-224E-81CB-3AB322138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326A3-2F23-7142-AF3D-5476EE178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4D8F3-E138-694D-9C65-2752360EA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7FCBF-D017-9D4C-9C87-34AD83251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720D-5652-9342-8C27-49CCEB51BFFB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DEBD0-FADD-914E-A54D-011614E8A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C98D7-B420-8749-9417-3E70479E9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844B-D1DD-034C-8E19-0FE4ED817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5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5E07-F98A-3041-84A3-3E6DF0F34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0B5A88-6E7D-9B4F-8ED8-84BE437DA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73D75-F605-E346-8E1C-2AAEC14DB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0340D-9F4E-314E-B5AD-5388354E7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720D-5652-9342-8C27-49CCEB51BFFB}" type="datetimeFigureOut">
              <a:rPr lang="en-US" smtClean="0"/>
              <a:t>4/7/20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1F4D1-D6B2-814C-BDB0-4CDDA690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177C4-BFB9-E64C-AD33-B85A9C637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844B-D1DD-034C-8E19-0FE4ED817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34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0BDDAF-EF5B-0F40-8D8C-2AAC6B7BD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E5FA5-066F-2E40-BF8B-9D9DC0B00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53B3A-0255-7048-A79D-DC5CEB821B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F720D-5652-9342-8C27-49CCEB51BFFB}" type="datetimeFigureOut">
              <a:rPr lang="en-US" smtClean="0"/>
              <a:t>4/7/20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75733-9805-D042-BDA5-1C5A0619CF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024A9C-D8E0-DD43-A1D5-5C9CC8DEC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2844B-D1DD-034C-8E19-0FE4ED817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1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76AC9-E135-6346-999C-405BE64CC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152400"/>
            <a:ext cx="749935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30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Information-Processing Model of Memory</a:t>
            </a:r>
          </a:p>
        </p:txBody>
      </p:sp>
      <p:pic>
        <p:nvPicPr>
          <p:cNvPr id="191490" name="Picture 7" descr="modal_memory.jpg">
            <a:extLst>
              <a:ext uri="{FF2B5EF4-FFF2-40B4-BE49-F238E27FC236}">
                <a16:creationId xmlns:a16="http://schemas.microsoft.com/office/drawing/2014/main" id="{D0749762-B4A4-AF4F-A615-335B69B47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10668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8A0815-2167-7745-83DD-BAB4770C1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75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41"/>
    </mc:Choice>
    <mc:Fallback>
      <p:transition spd="slow" advTm="3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18AF-A4F3-774A-AE76-C6965CAC6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621" y="253424"/>
            <a:ext cx="10006758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Evidence for the Information- Processing Model of Memory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932051-9A80-C442-AD8E-E904EFB0E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905001"/>
            <a:ext cx="38411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Physiological Evidence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BF59E4-3C4E-9949-A791-770BB5969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921001"/>
            <a:ext cx="429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Typical Confusion Errors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8E1DBF-7EF3-0A49-9001-936FBEC8B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1" y="3886201"/>
            <a:ext cx="35639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Serial Position Effect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E95FC-CDFE-CA42-949E-B05F5B958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76801"/>
            <a:ext cx="35509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/>
              <a:t>Retrograde Amnesia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EEC2DC5-6474-DB4A-9E17-E270687B51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67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791"/>
    </mc:Choice>
    <mc:Fallback>
      <p:transition spd="slow" advTm="246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7CEE2-F450-064E-BD55-EF2994D93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24" y="118765"/>
            <a:ext cx="11071952" cy="1858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5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Levels (Depths) of Processing Theory:</a:t>
            </a:r>
            <a:br>
              <a:rPr lang="en-US" altLang="en-US" sz="35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sz="35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A Popular Alternative to the Information-Processing Model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0650CD-27BD-6148-8F74-5B665CADE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362201"/>
            <a:ext cx="43155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There is no separate STM &amp; LTM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0EE551-1B03-4449-9329-383C5A4F5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208339"/>
            <a:ext cx="69436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The depth at which you process an incoming stimulus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Determines how well it is remembered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6E184-F6E9-BF46-BD35-A7FB626CB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491039"/>
            <a:ext cx="5596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Deeper processing leads to better memory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32AC681-C91D-0445-9879-1434F9FC21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73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84"/>
    </mc:Choice>
    <mc:Fallback>
      <p:transition spd="slow" advTm="68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EF2D2-1D06-2A4E-B3EB-605AB279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Levels of Processing: An Example</a:t>
            </a:r>
          </a:p>
        </p:txBody>
      </p:sp>
      <p:sp>
        <p:nvSpPr>
          <p:cNvPr id="194562" name="TextBox 2">
            <a:extLst>
              <a:ext uri="{FF2B5EF4-FFF2-40B4-BE49-F238E27FC236}">
                <a16:creationId xmlns:a16="http://schemas.microsoft.com/office/drawing/2014/main" id="{EA28D01F-6AFB-AC43-BE52-7B9CECB55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1600200"/>
            <a:ext cx="64139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 memory experiment where subjects process information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in one of three ways: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6E901E-B3FD-D04F-BAD2-5CFD0209D05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170238" y="2667000"/>
            <a:ext cx="6888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Physical Appearance: </a:t>
            </a:r>
            <a:r>
              <a:rPr lang="ja-JP" altLang="en-US" sz="1800"/>
              <a:t>“</a:t>
            </a:r>
            <a:r>
              <a:rPr lang="en-US" altLang="ja-JP" sz="1800"/>
              <a:t>Is the word printed in capital letters?</a:t>
            </a:r>
            <a:endParaRPr lang="en-US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04634-0C07-844B-AA5B-E95044750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429000"/>
            <a:ext cx="5669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Acoustic Processing: </a:t>
            </a:r>
            <a:r>
              <a:rPr lang="ja-JP" altLang="en-US" sz="1800"/>
              <a:t>“</a:t>
            </a:r>
            <a:r>
              <a:rPr lang="en-US" altLang="ja-JP" sz="1800"/>
              <a:t>Does the word rhyme with </a:t>
            </a:r>
            <a:r>
              <a:rPr lang="ja-JP" altLang="en-US" sz="1800"/>
              <a:t>‘</a:t>
            </a:r>
            <a:r>
              <a:rPr lang="en-US" altLang="ja-JP" sz="1800"/>
              <a:t>pain</a:t>
            </a:r>
            <a:r>
              <a:rPr lang="ja-JP" altLang="en-US" sz="1800"/>
              <a:t>’</a:t>
            </a:r>
            <a:r>
              <a:rPr lang="en-US" altLang="ja-JP" sz="1800"/>
              <a:t>?</a:t>
            </a:r>
            <a:r>
              <a:rPr lang="ja-JP" altLang="en-US" sz="1800"/>
              <a:t>”</a:t>
            </a:r>
            <a:endParaRPr lang="en-US" alt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F3BB75-97B0-FA45-B9FA-D6FC4410F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114801"/>
            <a:ext cx="6471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Semantic Processing: </a:t>
            </a:r>
            <a:r>
              <a:rPr lang="ja-JP" altLang="en-US" sz="1800"/>
              <a:t>“</a:t>
            </a:r>
            <a:r>
              <a:rPr lang="en-US" altLang="ja-JP" sz="1800"/>
              <a:t>Does the word fit in the following sentence?: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Bill ate the ________ for lunch yesterday.</a:t>
            </a:r>
            <a:r>
              <a:rPr lang="ja-JP" altLang="en-US" sz="1800"/>
              <a:t>”</a:t>
            </a:r>
            <a:endParaRPr lang="en-US" altLang="en-US" sz="180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0D67EF-FC2F-2D4C-8A9E-4EF01A941C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5926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457"/>
    </mc:Choice>
    <mc:Fallback>
      <p:transition spd="slow" advTm="20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C9C53-77FC-4C40-818C-A00A14EF7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088" y="177838"/>
            <a:ext cx="5055824" cy="1325563"/>
          </a:xfrm>
        </p:spPr>
        <p:txBody>
          <a:bodyPr/>
          <a:lstStyle/>
          <a:p>
            <a:r>
              <a:rPr lang="en-US" dirty="0"/>
              <a:t>Depths of Processing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B2AD64-5D40-EF4A-98B6-2BD862F51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1460" y="1503401"/>
            <a:ext cx="9849080" cy="482352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182BC8F-9569-844A-9B19-CBD0D92A4E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544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156"/>
    </mc:Choice>
    <mc:Fallback>
      <p:transition spd="slow" advTm="109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39.9|55.3|7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1|7.8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7|40.2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137</Words>
  <Application>Microsoft Macintosh PowerPoint</Application>
  <PresentationFormat>Widescreen</PresentationFormat>
  <Paragraphs>19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Gill Sans MT</vt:lpstr>
      <vt:lpstr>Office Theme</vt:lpstr>
      <vt:lpstr>The Information-Processing Model of Memory</vt:lpstr>
      <vt:lpstr>Evidence for the Information- Processing Model of Memory</vt:lpstr>
      <vt:lpstr>Levels (Depths) of Processing Theory: A Popular Alternative to the Information-Processing Model </vt:lpstr>
      <vt:lpstr>Levels of Processing: An Example</vt:lpstr>
      <vt:lpstr>Depths of Processing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Information-Processing Model of Memory</dc:title>
  <dc:creator>Frank McAndrew</dc:creator>
  <cp:lastModifiedBy>Frank McAndrew</cp:lastModifiedBy>
  <cp:revision>8</cp:revision>
  <dcterms:created xsi:type="dcterms:W3CDTF">2020-04-02T19:11:01Z</dcterms:created>
  <dcterms:modified xsi:type="dcterms:W3CDTF">2020-04-07T19:33:24Z</dcterms:modified>
</cp:coreProperties>
</file>