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14" r:id="rId2"/>
    <p:sldId id="315" r:id="rId3"/>
    <p:sldId id="316" r:id="rId4"/>
    <p:sldId id="317" r:id="rId5"/>
    <p:sldId id="318" r:id="rId6"/>
    <p:sldId id="319" r:id="rId7"/>
    <p:sldId id="5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6F4FD-14F9-E249-90A2-49F74E2A6279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47F76-A537-E845-997D-C160D7FB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0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447E912C-F306-6548-8844-D31169F22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3FF5AA25-CE30-7248-A4AF-EBBA62CED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8349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05EF3B0D-15C3-3140-89F1-FB5D371F6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818A66EC-8FF9-D244-9414-DD40FF513A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02470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81BE-683C-2746-B502-CCC5F1ACD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A1941-47BE-0744-A6A3-72684BDBA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51B69-0EB6-0C4D-8421-BF14D456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657AA-66B4-7141-BB52-752E9FA3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6ED5-AE9E-444F-AEE5-DA228654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4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DC9BB-9476-4F4F-BC36-B9748967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5A239-B9F8-CF42-BB9B-76EBB3A78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F253-7270-2442-93F1-823F8C91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80B42-103E-BC44-A51F-B836690E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8FDD7-13D8-9B42-B645-912BC089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6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092BE-F044-5D4D-8399-406987699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6020E-B6CD-B44F-BB70-DBE067C8C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AF7B-672E-3641-8101-FD9E8F9F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3D2A9-8956-2C4F-93E6-BB278119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E8801-D00F-5042-8288-BA24C1C0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8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191B-08E2-0C41-93DB-D4970139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2130D-EA26-5E43-B36F-BF08C1220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4BC7A-0146-AF41-8FAF-D4B49522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2D89-BD05-B04E-A2E7-6E509891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989B7-0569-E344-93A0-80E36638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3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4929-1C9C-E140-8627-CE2B40F61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B1B0A-F681-094F-9D9C-2881AFE81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2086-BF6B-7F4F-8C7D-5A13158B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FB55C-9A2C-D743-ADB3-C2AB3408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5D28F-1E38-2D4C-82F9-5C61EB1D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8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3B86-5A0F-6548-A363-A9F0C6B0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6FDEA-98AD-ED43-94F2-53D6BC0D1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79DB8-4D01-7343-9E2E-FB81854CA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8C532-5F20-294D-BEBE-58411A8E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8DB02-5B8D-1D41-A1A5-B86C82C1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5224D-4D62-C54E-A3AB-A16BD6C0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7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261D7-E520-D04F-9D42-90B41548E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31AC4-AEF4-3E42-85D8-123FDDACC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9BD99-1C11-B644-91B1-539FB52EE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54193-AEA8-5047-BF85-69FF03151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0CD3C-3CF4-BD49-8B38-102FCCA1B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EBDC25-2373-5749-A053-4A1B7308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3F7577-4C03-BF44-B38D-02132EBC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6C207E-E54F-1C4B-91A7-6B832215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1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7309-7692-FB4A-A8D9-1B84648B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D2FC5-9AF9-3D4E-BD3E-720CAAC0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B6A2D-A92A-BA44-9C9F-6DA8CA46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2A8CE-7443-354E-9A28-282EA476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8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EC7BB5-52F5-8F4E-ABEC-978C3C28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96E57-28D6-304E-A068-2A3C53BE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877A4-5496-3E48-BE43-0F11A05D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B471-3D07-AC45-89EC-5FAB5920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A709-EA6C-CD4C-8750-91E6A781B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C2397-3133-7342-880B-73B4D4D4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68329-13EB-8742-B816-9BB775BF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61059-BD01-CD48-831E-EDB17BE1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107F3-4690-B14F-9CAB-4F7BEC2F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6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1B7B-AE2B-1448-98BA-91AE136E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ADE282-E7E7-C44D-8842-C9F9476A0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D976-2E3F-2949-B043-EBF2ABBDD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79C22-F58A-D444-BDDB-CA3C7E82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162F7-8075-9342-ACB0-43C92D0D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D0AD4-9CDC-344E-B6E0-C175AF2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7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124DA7-F916-384B-BA78-33604162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08D0D-9434-874B-83CF-A628A3117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69B0A-69E8-6140-9851-02267759A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F648D-BB0D-9846-BB81-D17320B1D77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86ED-3B87-D545-BCB5-3E23F7A86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0F93B-9246-2F4A-AD5C-1A1FAF3DC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C4182-A1B2-A242-97A0-E493788D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FBEED3D-CE48-694C-A0D2-CDC9B332F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23622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54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The Mind-Body Problem</a:t>
            </a:r>
            <a:br>
              <a:rPr lang="en-US" altLang="en-US" sz="54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(aka, </a:t>
            </a:r>
            <a:r>
              <a:rPr lang="ja-JP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6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Mind-Brain</a:t>
            </a:r>
            <a:r>
              <a:rPr lang="ja-JP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”</a:t>
            </a:r>
            <a:r>
              <a:rPr lang="en-US" altLang="ja-JP" sz="36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Problem)</a:t>
            </a:r>
            <a:br>
              <a:rPr lang="en-US" altLang="ja-JP" sz="3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endParaRPr lang="en-US" altLang="en-US" sz="360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6F47CC4-12FB-544B-86FA-7E9F0095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0" y="1524000"/>
            <a:ext cx="2609850" cy="44958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97162CD7-0BD2-AB44-90B3-983BF6431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3025775"/>
            <a:ext cx="182808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>
              <a:latin typeface="Arial" panose="020B0604020202020204" pitchFamily="34" charset="0"/>
            </a:endParaRPr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B340EC00-FEFC-5744-8436-4E2E4926D02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6" y="1676401"/>
            <a:ext cx="172402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>
            <a:extLst>
              <a:ext uri="{FF2B5EF4-FFF2-40B4-BE49-F238E27FC236}">
                <a16:creationId xmlns:a16="http://schemas.microsoft.com/office/drawing/2014/main" id="{12064C36-D127-A24D-B89D-ACA6A530AF6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14600"/>
            <a:ext cx="2349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DFE567-4367-CC4A-9C17-78EE7CF43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37669"/>
      </p:ext>
    </p:extLst>
  </p:cSld>
  <p:clrMapOvr>
    <a:masterClrMapping/>
  </p:clrMapOvr>
  <p:transition advTm="6649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13BBAA8-6A86-234C-84AD-D3CD285E1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5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Monism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F44CC99-448E-FB42-AA91-D456228F5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1524000"/>
            <a:ext cx="7162800" cy="41148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Helvetica" pitchFamily="2" charset="0"/>
                <a:ea typeface="ＭＳ Ｐゴシック" panose="020B0600070205080204" pitchFamily="34" charset="-128"/>
              </a:rPr>
              <a:t>Materialism</a:t>
            </a:r>
            <a:r>
              <a:rPr lang="en-US" altLang="en-US">
                <a:latin typeface="Helvetica" pitchFamily="2" charset="0"/>
                <a:ea typeface="ＭＳ Ｐゴシック" panose="020B0600070205080204" pitchFamily="34" charset="-128"/>
              </a:rPr>
              <a:t>:  Everything is Physical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 typeface="Monotype Sort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 typeface="Monotype Sort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Helvetica" pitchFamily="2" charset="0"/>
                <a:ea typeface="ＭＳ Ｐゴシック" panose="020B0600070205080204" pitchFamily="34" charset="-128"/>
              </a:rPr>
              <a:t>Idealism</a:t>
            </a:r>
            <a:r>
              <a:rPr lang="en-US" altLang="en-US">
                <a:latin typeface="Helvetica" pitchFamily="2" charset="0"/>
                <a:ea typeface="ＭＳ Ｐゴシック" panose="020B0600070205080204" pitchFamily="34" charset="-128"/>
              </a:rPr>
              <a:t>:  Everything is Mental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81D37D-7E48-8C48-8AA1-F86DD1690C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610427"/>
      </p:ext>
    </p:extLst>
  </p:cSld>
  <p:clrMapOvr>
    <a:masterClrMapping/>
  </p:clrMapOvr>
  <p:transition advTm="10476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B2CD288-2870-8D4C-8D71-21031EC4E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5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Dualism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737B493-208A-7147-88F3-B68EADA5B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600200"/>
            <a:ext cx="786765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>
                <a:latin typeface="Helvetica" pitchFamily="2" charset="0"/>
                <a:ea typeface="ＭＳ Ｐゴシック" panose="020B0600070205080204" pitchFamily="34" charset="-128"/>
              </a:rPr>
              <a:t>Interactionism</a:t>
            </a:r>
            <a:r>
              <a:rPr lang="en-US" altLang="en-US" sz="3000">
                <a:latin typeface="Helvetica" pitchFamily="2" charset="0"/>
                <a:ea typeface="ＭＳ Ｐゴシック" panose="020B0600070205080204" pitchFamily="34" charset="-128"/>
              </a:rPr>
              <a:t>:  </a:t>
            </a:r>
            <a:r>
              <a:rPr lang="en-US" altLang="en-US" sz="1900">
                <a:latin typeface="Helvetica" pitchFamily="2" charset="0"/>
                <a:ea typeface="ＭＳ Ｐゴシック" panose="020B0600070205080204" pitchFamily="34" charset="-128"/>
              </a:rPr>
              <a:t>Mind &amp; Body Influence Each Other</a:t>
            </a:r>
            <a:endParaRPr lang="en-US" altLang="en-US" sz="3000"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latin typeface="Helvetica" pitchFamily="2" charset="0"/>
                <a:ea typeface="ＭＳ Ｐゴシック" panose="020B0600070205080204" pitchFamily="34" charset="-128"/>
              </a:rPr>
              <a:t>Epiphenomenalism:</a:t>
            </a:r>
            <a:r>
              <a:rPr lang="en-US" altLang="en-US" sz="300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1900">
                <a:latin typeface="Helvetica" pitchFamily="2" charset="0"/>
                <a:ea typeface="ＭＳ Ｐゴシック" panose="020B0600070205080204" pitchFamily="34" charset="-128"/>
              </a:rPr>
              <a:t>Mental Events are By-Products of Physical Experience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latin typeface="Helvetica" pitchFamily="2" charset="0"/>
                <a:ea typeface="ＭＳ Ｐゴシック" panose="020B0600070205080204" pitchFamily="34" charset="-128"/>
              </a:rPr>
              <a:t>Psychophysical Parallelism: </a:t>
            </a:r>
            <a:r>
              <a:rPr lang="en-US" altLang="en-US" sz="1900">
                <a:latin typeface="Helvetica" pitchFamily="2" charset="0"/>
                <a:ea typeface="ＭＳ Ｐゴシック" panose="020B0600070205080204" pitchFamily="34" charset="-128"/>
              </a:rPr>
              <a:t>Outside Event causes Mental &amp; Physical Responses,  but they are Independent of Each Other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latin typeface="Helvetica" pitchFamily="2" charset="0"/>
                <a:ea typeface="ＭＳ Ｐゴシック" panose="020B0600070205080204" pitchFamily="34" charset="-128"/>
              </a:rPr>
              <a:t>Double Aspectism:  </a:t>
            </a:r>
            <a:r>
              <a:rPr lang="en-US" altLang="en-US" sz="1900">
                <a:latin typeface="Helvetica" pitchFamily="2" charset="0"/>
                <a:ea typeface="ＭＳ Ｐゴシック" panose="020B0600070205080204" pitchFamily="34" charset="-128"/>
              </a:rPr>
              <a:t>Person cannot be divided; Mind &amp; Body do not interact but they cannot be separated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latin typeface="Helvetica" pitchFamily="2" charset="0"/>
                <a:ea typeface="ＭＳ Ｐゴシック" panose="020B0600070205080204" pitchFamily="34" charset="-128"/>
              </a:rPr>
              <a:t>Preestablished Harmony:  </a:t>
            </a:r>
            <a:r>
              <a:rPr lang="en-US" altLang="en-US" sz="1900">
                <a:latin typeface="Helvetica" pitchFamily="2" charset="0"/>
                <a:ea typeface="ＭＳ Ｐゴシック" panose="020B0600070205080204" pitchFamily="34" charset="-128"/>
              </a:rPr>
              <a:t>Mind &amp; Body are different, but are coordinated and synchronized by some external agent (God?)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latin typeface="Helvetica" pitchFamily="2" charset="0"/>
                <a:ea typeface="ＭＳ Ｐゴシック" panose="020B0600070205080204" pitchFamily="34" charset="-128"/>
              </a:rPr>
              <a:t>Occasionalism:  </a:t>
            </a:r>
            <a:r>
              <a:rPr lang="en-US" altLang="en-US" sz="1900">
                <a:latin typeface="Helvetica" pitchFamily="2" charset="0"/>
                <a:ea typeface="ＭＳ Ｐゴシック" panose="020B0600070205080204" pitchFamily="34" charset="-128"/>
              </a:rPr>
              <a:t>Intervening Agent (God) changes one realm following changes in the other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9984F8-B431-8045-8964-57C61A00FD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548513"/>
      </p:ext>
    </p:extLst>
  </p:cSld>
  <p:clrMapOvr>
    <a:masterClrMapping/>
  </p:clrMapOvr>
  <p:transition advTm="3007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761655F-C470-764F-9FFD-77068EDCC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Dominant Views of Mind-Body Problem in Psychology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77A6D80-396F-3549-B10C-1F01F8C0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340" y="1676400"/>
            <a:ext cx="10010660" cy="47244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Experimental Psychology</a:t>
            </a: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Epiphenomenalism</a:t>
            </a: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Materialistic Monism</a:t>
            </a:r>
            <a:r>
              <a:rPr lang="en-US" altLang="en-US" dirty="0">
                <a:ea typeface="ＭＳ Ｐゴシック" panose="020B0600070205080204" pitchFamily="34" charset="-128"/>
              </a:rPr>
              <a:t>										</a:t>
            </a:r>
          </a:p>
          <a:p>
            <a:pPr eaLnBrk="1" hangingPunct="1"/>
            <a:r>
              <a:rPr lang="en-US" altLang="en-US" sz="4400">
                <a:ea typeface="ＭＳ Ｐゴシック" panose="020B0600070205080204" pitchFamily="34" charset="-128"/>
              </a:rPr>
              <a:t>Humanistic-Existential Psychology</a:t>
            </a:r>
            <a:endParaRPr lang="en-US" altLang="en-US" sz="4400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Interactionism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E9E5BE-D686-B548-9872-363F61C349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0758"/>
      </p:ext>
    </p:extLst>
  </p:cSld>
  <p:clrMapOvr>
    <a:masterClrMapping/>
  </p:clrMapOvr>
  <p:transition advTm="465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>
            <a:extLst>
              <a:ext uri="{FF2B5EF4-FFF2-40B4-BE49-F238E27FC236}">
                <a16:creationId xmlns:a16="http://schemas.microsoft.com/office/drawing/2014/main" id="{C5FB5117-C4F4-CB4F-948F-A386F48BE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381000"/>
            <a:ext cx="7554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The Architecture of the Human Mind</a:t>
            </a:r>
          </a:p>
        </p:txBody>
      </p:sp>
      <p:pic>
        <p:nvPicPr>
          <p:cNvPr id="36866" name="Picture 4">
            <a:extLst>
              <a:ext uri="{FF2B5EF4-FFF2-40B4-BE49-F238E27FC236}">
                <a16:creationId xmlns:a16="http://schemas.microsoft.com/office/drawing/2014/main" id="{629BF6FC-010D-C144-8398-1216E6FA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585914"/>
            <a:ext cx="6894513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58743E-7D0D-FE48-B589-31E625B0E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1"/>
    </mc:Choice>
    <mc:Fallback xmlns="">
      <p:transition spd="slow" advTm="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054DBFB-CC91-2346-9A57-99B2819D0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9100" y="0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Perspectives on the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Mind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D99B9EDC-8465-1844-89B5-2CA0A1A18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1066801"/>
            <a:ext cx="65325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*The mind is what the brain does.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6377B1F7-B27A-B449-912E-FD26732E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1828801"/>
            <a:ext cx="76324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*The mind is not one thing, but rather 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 collection of things.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1AD639A-E069-804D-AD9C-ADD5C22BF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1" y="3124200"/>
            <a:ext cx="71962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*The mind has been shaped by the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   process of natural selection, just as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   other organs have.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49BD9C6C-4D6F-A142-AA03-A8FDA8B1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1" y="4876800"/>
            <a:ext cx="8090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*</a:t>
            </a:r>
            <a:r>
              <a:rPr lang="ja-JP" altLang="en-US" sz="3600"/>
              <a:t>“</a:t>
            </a:r>
            <a:r>
              <a:rPr lang="en-US" altLang="ja-JP" sz="3600"/>
              <a:t>Consciousness</a:t>
            </a:r>
            <a:r>
              <a:rPr lang="ja-JP" altLang="en-US" sz="3600"/>
              <a:t>”</a:t>
            </a:r>
            <a:r>
              <a:rPr lang="en-US" altLang="ja-JP" sz="3600"/>
              <a:t> is a by-product of brain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   activity, and it is not essential to most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/>
              <a:t>   functions of the mind.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07C047-C029-8A48-A498-AACBAA64D2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8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57"/>
    </mc:Choice>
    <mc:Fallback xmlns="">
      <p:transition spd="slow" advTm="9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7" grpId="0" autoUpdateAnimBg="0"/>
      <p:bldP spid="36868" grpId="0" autoUpdateAnimBg="0"/>
      <p:bldP spid="36869" grpId="0" autoUpdateAnimBg="0"/>
      <p:bldP spid="3687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E5BB-2DDF-DA44-BED4-72F25B6E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8914" name="Picture 2" descr="403014.jpg">
            <a:extLst>
              <a:ext uri="{FF2B5EF4-FFF2-40B4-BE49-F238E27FC236}">
                <a16:creationId xmlns:a16="http://schemas.microsoft.com/office/drawing/2014/main" id="{1B40D64F-AF62-BD4D-B276-649C14D81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1288"/>
            <a:ext cx="73152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D389CB-B5ED-5140-B804-670E8489F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92"/>
    </mc:Choice>
    <mc:Fallback xmlns="">
      <p:transition spd="slow" advTm="7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3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59.5|54.3|34.8|44.3|27.7|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8|9.6|3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223</Words>
  <Application>Microsoft Macintosh PowerPoint</Application>
  <PresentationFormat>Widescreen</PresentationFormat>
  <Paragraphs>30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Gill Sans MT</vt:lpstr>
      <vt:lpstr>Helvetica</vt:lpstr>
      <vt:lpstr>Monotype Sorts</vt:lpstr>
      <vt:lpstr>Times</vt:lpstr>
      <vt:lpstr>Office Theme</vt:lpstr>
      <vt:lpstr>The Mind-Body Problem (aka, “Mind-Brain” Problem) </vt:lpstr>
      <vt:lpstr>Monism</vt:lpstr>
      <vt:lpstr>Dualism</vt:lpstr>
      <vt:lpstr>Dominant Views of Mind-Body Problem in Psychology</vt:lpstr>
      <vt:lpstr>PowerPoint Presentation</vt:lpstr>
      <vt:lpstr>Perspectives on the “Mind”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Mind-Body Problem (aka, “Mind-Brain” Problem) </dc:title>
  <dc:creator>Frank McAndrew</dc:creator>
  <cp:lastModifiedBy>Frank McAndrew</cp:lastModifiedBy>
  <cp:revision>3</cp:revision>
  <dcterms:created xsi:type="dcterms:W3CDTF">2020-03-21T21:23:43Z</dcterms:created>
  <dcterms:modified xsi:type="dcterms:W3CDTF">2020-03-23T20:14:37Z</dcterms:modified>
</cp:coreProperties>
</file>