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588" r:id="rId2"/>
    <p:sldId id="627" r:id="rId3"/>
    <p:sldId id="282" r:id="rId4"/>
    <p:sldId id="283" r:id="rId5"/>
    <p:sldId id="628" r:id="rId6"/>
    <p:sldId id="398" r:id="rId7"/>
    <p:sldId id="37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8"/>
  </p:normalViewPr>
  <p:slideViewPr>
    <p:cSldViewPr snapToGrid="0" snapToObjects="1">
      <p:cViewPr varScale="1">
        <p:scale>
          <a:sx n="116" d="100"/>
          <a:sy n="116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044D9-FE89-CF49-877B-8FC1F2863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45E2A7-0CE0-8043-9123-2D1ED08D6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776F2-F45A-AC48-ABE8-90B713DD8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2F24B-82BF-D540-B2CE-A86C38C89209}" type="datetimeFigureOut">
              <a:rPr lang="en-US" smtClean="0"/>
              <a:t>3/29/20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01E23-6CA2-894C-ABC0-2863116BF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DC11D-034E-E044-B179-C55E08C08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D92A-3EC2-6F44-818E-640F7735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6D100-1CDB-4F42-B0F5-368A3EA5F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B0A067-DBC5-074F-8CE7-FEA65D497D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A7CE1-8AA3-9049-8634-BBE584B22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2F24B-82BF-D540-B2CE-A86C38C89209}" type="datetimeFigureOut">
              <a:rPr lang="en-US" smtClean="0"/>
              <a:t>3/29/20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9C155-A124-BD44-BCC5-C8D413240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84E8B-2141-1145-806B-1D666FFEE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D92A-3EC2-6F44-818E-640F7735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49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BC82B6-B91F-2047-BB88-99293B12E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739A43-B8FF-5A43-B163-016C992A2E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F0950-4DCB-AC47-8E5C-916C0CF3B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2F24B-82BF-D540-B2CE-A86C38C89209}" type="datetimeFigureOut">
              <a:rPr lang="en-US" smtClean="0"/>
              <a:t>3/29/20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F686B-3A3E-5348-853F-613777702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306A4-DA02-8241-9B88-91C2519A2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D92A-3EC2-6F44-818E-640F7735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29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CA4DF-358C-E248-8A34-806599AB1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8BA37-E2CC-234A-BC35-AE5CBE4D1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0F91F-52B0-CA43-A85F-3628035F8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2F24B-82BF-D540-B2CE-A86C38C89209}" type="datetimeFigureOut">
              <a:rPr lang="en-US" smtClean="0"/>
              <a:t>3/29/20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76DB4-93C9-A84E-BA48-52ADBB143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2E566-B265-7B48-8DED-A53EF2F9D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D92A-3EC2-6F44-818E-640F7735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45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108EF-68F7-094A-AF7C-26B600F7B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E002BD-A651-D648-BD83-99D1F5DBE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B9F42-78EC-A149-929A-2CAB44360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2F24B-82BF-D540-B2CE-A86C38C89209}" type="datetimeFigureOut">
              <a:rPr lang="en-US" smtClean="0"/>
              <a:t>3/29/20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D1897-6443-854B-AD11-BA258ED9E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5B783-126A-7B4E-AA7E-18D66C623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D92A-3EC2-6F44-818E-640F7735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7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241D6-CED0-A944-88A9-5BF915E3B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3CF16-6528-6549-928B-6734C1417C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D46CB4-C92E-2C43-9E93-14C7341619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2CDD83-CD64-184A-94FB-962908746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2F24B-82BF-D540-B2CE-A86C38C89209}" type="datetimeFigureOut">
              <a:rPr lang="en-US" smtClean="0"/>
              <a:t>3/29/20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FD5102-B302-1141-A00E-73DACDBCD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6635B-675C-F346-B174-17575947B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D92A-3EC2-6F44-818E-640F7735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73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BB79-DA73-6D41-A59C-03AAD7A1F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B7C641-C820-1147-9FD6-3596BB521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3F045C-0CE1-4440-9E33-F8078CDAC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FB4137-7630-364F-ADA7-A2D9AFFE8C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B016EB-FB22-BE40-8A48-D3A1673B0F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908536-18C1-F04C-8A4B-263C52091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2F24B-82BF-D540-B2CE-A86C38C89209}" type="datetimeFigureOut">
              <a:rPr lang="en-US" smtClean="0"/>
              <a:t>3/29/20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6FD267-663A-B44D-B3E6-89981CADA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D25E64-8C79-0E43-82C8-5BB027279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D92A-3EC2-6F44-818E-640F7735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03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62B31-4138-E84E-ADA7-28E724161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BC4D7F-C177-A846-9EB5-7438CBC9D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2F24B-82BF-D540-B2CE-A86C38C89209}" type="datetimeFigureOut">
              <a:rPr lang="en-US" smtClean="0"/>
              <a:t>3/29/20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399A9D-05AD-2044-9037-BDC86C428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B65DEB-575F-624D-A6F3-DD4CF5354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D92A-3EC2-6F44-818E-640F7735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40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22BCF5-84B9-344F-B15F-ABE452B2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2F24B-82BF-D540-B2CE-A86C38C89209}" type="datetimeFigureOut">
              <a:rPr lang="en-US" smtClean="0"/>
              <a:t>3/29/20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871B7B-0D9A-644C-ADE5-B5B4799F1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9FC96-BD39-0B47-9299-31C393ECD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D92A-3EC2-6F44-818E-640F7735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92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61C74-1E0F-3546-B5AE-85477363B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CE850-B2F7-4C43-9275-B38E96DEA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17F409-3258-9E4A-AAEC-21F5D2851F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B67F6-A1D3-1746-9D8A-28EE7AFC9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2F24B-82BF-D540-B2CE-A86C38C89209}" type="datetimeFigureOut">
              <a:rPr lang="en-US" smtClean="0"/>
              <a:t>3/29/20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01869-AF4C-804D-89A7-59982B53C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070C0-7BD1-D84D-8EF8-4FCF4CA5B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D92A-3EC2-6F44-818E-640F7735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46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E6877-8CD5-F240-A977-5404125CA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2E5C90-393B-384A-B3C5-4B71F26FBA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125229-951E-3545-842D-DCE5C758EC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B8F46-E1BE-C64B-A9A8-A67F4223C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2F24B-82BF-D540-B2CE-A86C38C89209}" type="datetimeFigureOut">
              <a:rPr lang="en-US" smtClean="0"/>
              <a:t>3/29/20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986842-3239-E64D-8E4E-BED6677A7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84E838-9DEA-024B-BAC1-F362BE3AB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D92A-3EC2-6F44-818E-640F7735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28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0275BC-B7CE-244B-8AAC-5DF681CD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58A8D1-02F7-1641-8ECF-6ECDB4535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554C9-DD72-EA47-BC6F-BB1F780FC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2F24B-82BF-D540-B2CE-A86C38C89209}" type="datetimeFigureOut">
              <a:rPr lang="en-US" smtClean="0"/>
              <a:t>3/29/20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BB5C2-126C-EE48-9CDD-C6C9C74AB3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F70FB-CAE1-404A-B696-E9FD7F7DBD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FD92A-3EC2-6F44-818E-640F7735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2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hyperlink" Target="https://www.youtube.com/watch?v=QTsewNrHUH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QTsewNrHUHU" TargetMode="Externa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362200"/>
            <a:ext cx="8305800" cy="1143000"/>
          </a:xfrm>
        </p:spPr>
        <p:txBody>
          <a:bodyPr/>
          <a:lstStyle/>
          <a:p>
            <a:r>
              <a:rPr lang="en-US" dirty="0"/>
              <a:t>Attachment</a:t>
            </a:r>
          </a:p>
        </p:txBody>
      </p:sp>
      <p:pic>
        <p:nvPicPr>
          <p:cNvPr id="3" name="Picture 2" descr="81666b5793906708ff9abaf1843af61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0"/>
            <a:ext cx="4572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E138580-313D-9D4B-9586-8CD3C0BC2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962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98"/>
    </mc:Choice>
    <mc:Fallback>
      <p:transition spd="slow" advTm="73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990600"/>
            <a:ext cx="9144000" cy="551688"/>
          </a:xfrm>
        </p:spPr>
        <p:txBody>
          <a:bodyPr>
            <a:noAutofit/>
          </a:bodyPr>
          <a:lstStyle/>
          <a:p>
            <a:r>
              <a:rPr lang="en-US" sz="3600" dirty="0"/>
              <a:t>Stages in the Formation of Human Attachment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First two months of life</a:t>
            </a:r>
          </a:p>
          <a:p>
            <a:pPr lvl="1"/>
            <a:r>
              <a:rPr lang="en-US" dirty="0"/>
              <a:t>Nonselective sociability</a:t>
            </a:r>
          </a:p>
          <a:p>
            <a:r>
              <a:rPr lang="en-US" dirty="0"/>
              <a:t>About two months of age</a:t>
            </a:r>
          </a:p>
          <a:p>
            <a:pPr lvl="1"/>
            <a:r>
              <a:rPr lang="en-US" dirty="0"/>
              <a:t>Clear preference for familiar others</a:t>
            </a:r>
          </a:p>
          <a:p>
            <a:r>
              <a:rPr lang="en-US" dirty="0"/>
              <a:t>About six months of age</a:t>
            </a:r>
          </a:p>
          <a:p>
            <a:pPr lvl="1"/>
            <a:r>
              <a:rPr lang="en-US" dirty="0"/>
              <a:t>Separation anxiety &amp; fear of strangers</a:t>
            </a:r>
          </a:p>
          <a:p>
            <a:r>
              <a:rPr lang="en-US" dirty="0"/>
              <a:t>By two years</a:t>
            </a:r>
          </a:p>
          <a:p>
            <a:pPr lvl="1"/>
            <a:r>
              <a:rPr lang="en-US" dirty="0"/>
              <a:t>Clear, powerful attachment to individual, especially mother</a:t>
            </a:r>
          </a:p>
          <a:p>
            <a:r>
              <a:rPr lang="en-US" dirty="0"/>
              <a:t>By three years	</a:t>
            </a:r>
          </a:p>
          <a:p>
            <a:pPr lvl="1"/>
            <a:r>
              <a:rPr lang="en-US" dirty="0"/>
              <a:t>Can tolerate periods of mother absence &amp; temporary partnerships with others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8F6A4BF-5043-6A43-9C5E-6FDC71A45E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4468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865"/>
    </mc:Choice>
    <mc:Fallback>
      <p:transition spd="slow" advTm="112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214C5-609F-6D4C-A976-20AB299BF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Attachment Theory </a:t>
            </a:r>
            <a:br>
              <a:rPr lang="en-US" dirty="0"/>
            </a:br>
            <a:r>
              <a:rPr lang="en-US" sz="2400" dirty="0"/>
              <a:t>(John Bowlby &amp; Mary Ainsworth were the pioneers of this research)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41568-E057-604E-A911-8C0B22D08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Measured in infants with the “</a:t>
            </a:r>
            <a:r>
              <a:rPr lang="en-US" dirty="0">
                <a:hlinkClick r:id="rId4"/>
              </a:rPr>
              <a:t>Strange Situation</a:t>
            </a:r>
            <a:r>
              <a:rPr lang="en-US" dirty="0"/>
              <a:t>”</a:t>
            </a:r>
          </a:p>
          <a:p>
            <a:r>
              <a:rPr lang="en-US" dirty="0"/>
              <a:t>Measured in adults with the “Adult Attachment Interview” (AAI)</a:t>
            </a:r>
          </a:p>
          <a:p>
            <a:r>
              <a:rPr lang="en-US" dirty="0"/>
              <a:t>There are also a variety of Questionnaire measures of attachment for adults.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1408536-6F76-B24A-8B7A-2A8AADBF03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57392"/>
      </p:ext>
    </p:extLst>
  </p:cSld>
  <p:clrMapOvr>
    <a:masterClrMapping/>
  </p:clrMapOvr>
  <p:transition advTm="1473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3276600" y="0"/>
            <a:ext cx="5791200" cy="1143000"/>
          </a:xfrm>
        </p:spPr>
        <p:txBody>
          <a:bodyPr/>
          <a:lstStyle/>
          <a:p>
            <a:pPr eaLnBrk="1" hangingPunct="1"/>
            <a:r>
              <a:rPr lang="en-US" sz="3200" dirty="0">
                <a:ea typeface="ＭＳ Ｐゴシック" charset="-128"/>
              </a:rPr>
              <a:t>Attachment Styles in Children</a:t>
            </a:r>
            <a:endParaRPr lang="en-US" dirty="0">
              <a:ea typeface="ＭＳ Ｐゴシック" charset="-128"/>
            </a:endParaRPr>
          </a:p>
        </p:txBody>
      </p:sp>
      <p:sp>
        <p:nvSpPr>
          <p:cNvPr id="123907" name="Rectangle 3"/>
          <p:cNvSpPr>
            <a:spLocks noGrp="1" noChangeArrowheads="1"/>
          </p:cNvSpPr>
          <p:nvPr>
            <p:ph idx="1"/>
          </p:nvPr>
        </p:nvSpPr>
        <p:spPr>
          <a:xfrm>
            <a:off x="1954711" y="1047521"/>
            <a:ext cx="8147756" cy="51816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>
                <a:ea typeface="ＭＳ Ｐゴシック" charset="-128"/>
              </a:rPr>
              <a:t>Secure Attachment: (about 60-70% of American Kids)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>
                <a:ea typeface="ＭＳ Ｐゴシック" charset="-128"/>
              </a:rPr>
              <a:t>	- </a:t>
            </a:r>
            <a:r>
              <a:rPr lang="en-US" sz="1800" dirty="0">
                <a:ea typeface="ＭＳ Ｐゴシック" charset="-128"/>
              </a:rPr>
              <a:t>actively plays and explores, uses mother as a secure base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dirty="0">
                <a:ea typeface="ＭＳ Ｐゴシック" charset="-128"/>
              </a:rPr>
              <a:t>	- distressed when mother leaves, pleased when mother returns; easily comforted following separation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dirty="0">
                <a:ea typeface="ＭＳ Ｐゴシック" charset="-128"/>
              </a:rPr>
              <a:t>	- more direct contact with mother following separation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dirty="0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>
                <a:ea typeface="ＭＳ Ｐゴシック" charset="-128"/>
              </a:rPr>
              <a:t>Avoidant or Anxious-Avoidant: </a:t>
            </a:r>
            <a:r>
              <a:rPr lang="en-US" sz="1800" dirty="0">
                <a:ea typeface="ＭＳ Ｐゴシック" charset="-128"/>
              </a:rPr>
              <a:t>(About 20% of American Kids)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dirty="0">
                <a:ea typeface="ＭＳ Ｐゴシック" charset="-128"/>
              </a:rPr>
              <a:t>	- little attachment to mother (may even be friendlier to stranger)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dirty="0">
                <a:ea typeface="ＭＳ Ｐゴシック" charset="-128"/>
              </a:rPr>
              <a:t>	- little separation distress, may avoid mom during reunions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dirty="0">
                <a:ea typeface="ＭＳ Ｐゴシック" charset="-128"/>
              </a:rPr>
              <a:t>	- most likely to display anger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dirty="0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>
                <a:ea typeface="ＭＳ Ｐゴシック" charset="-128"/>
              </a:rPr>
              <a:t>Ambivalent or Anxious-Resistant </a:t>
            </a:r>
            <a:r>
              <a:rPr lang="en-US" sz="1800" dirty="0">
                <a:ea typeface="ＭＳ Ｐゴシック" charset="-128"/>
              </a:rPr>
              <a:t>(About 10% of American kids)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dirty="0">
                <a:ea typeface="ＭＳ Ｐゴシック" charset="-128"/>
              </a:rPr>
              <a:t>	- do not explore much; sticks close to mom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dirty="0">
                <a:ea typeface="ＭＳ Ｐゴシック" charset="-128"/>
              </a:rPr>
              <a:t>	- intensely upset by separation; angrily resists contact during reunions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dirty="0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>
                <a:ea typeface="ＭＳ Ｐゴシック" charset="-128"/>
              </a:rPr>
              <a:t>Disorganized - Disoriented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>
                <a:ea typeface="ＭＳ Ｐゴシック" charset="-128"/>
              </a:rPr>
              <a:t>	</a:t>
            </a:r>
            <a:r>
              <a:rPr lang="en-US" sz="1800" dirty="0">
                <a:ea typeface="ＭＳ Ｐゴシック" charset="-128"/>
              </a:rPr>
              <a:t>- most insecure style; very confused/contradictory reunification responses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dirty="0">
                <a:ea typeface="ＭＳ Ｐゴシック" charset="-128"/>
              </a:rPr>
              <a:t>	- usually occurs only in seriously dysfunctional families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05653" y="488148"/>
            <a:ext cx="1790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Strange Situation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C07E24C-EBE3-2D49-9935-6D4CA4B9EE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9823297"/>
      </p:ext>
    </p:extLst>
  </p:cSld>
  <p:clrMapOvr>
    <a:masterClrMapping/>
  </p:clrMapOvr>
  <p:transition advTm="1486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3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3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39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39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39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39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39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39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39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390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3907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076079-5E18-3148-9F58-291994AE0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Variables Related to Attachment Style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E9222C-844E-F44C-8128-BA7528E29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Amount of physical contact between mother and child</a:t>
            </a:r>
          </a:p>
          <a:p>
            <a:r>
              <a:rPr lang="en-US" dirty="0"/>
              <a:t>How encouraging and stimulating is the mother?</a:t>
            </a:r>
          </a:p>
          <a:p>
            <a:r>
              <a:rPr lang="en-US" dirty="0"/>
              <a:t>How often are positive feelings directed toward the child?</a:t>
            </a:r>
          </a:p>
          <a:p>
            <a:r>
              <a:rPr lang="en-US" dirty="0"/>
              <a:t>How good is the mother at calming/soothing the child?</a:t>
            </a:r>
          </a:p>
          <a:p>
            <a:r>
              <a:rPr lang="en-US" dirty="0"/>
              <a:t>How well does the mother’s parenting style match the needs of the infant?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DBB57EE-7643-714C-997B-005746C1F7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58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981"/>
    </mc:Choice>
    <mc:Fallback>
      <p:transition spd="slow" advTm="63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Attachment Styles in Adults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Secure</a:t>
            </a:r>
          </a:p>
          <a:p>
            <a:r>
              <a:rPr lang="en-US" dirty="0"/>
              <a:t>Anxious-Preoccupied</a:t>
            </a:r>
          </a:p>
          <a:p>
            <a:pPr lvl="1"/>
            <a:r>
              <a:rPr lang="en-US" dirty="0"/>
              <a:t>Likes intimacy, But fears rejection. Worrier!</a:t>
            </a:r>
          </a:p>
          <a:p>
            <a:r>
              <a:rPr lang="en-US" dirty="0"/>
              <a:t>Dismissive-Avoidant</a:t>
            </a:r>
          </a:p>
          <a:p>
            <a:pPr lvl="1"/>
            <a:r>
              <a:rPr lang="en-US" dirty="0"/>
              <a:t>Independent; does not desire intimacy</a:t>
            </a:r>
          </a:p>
          <a:p>
            <a:r>
              <a:rPr lang="en-US" dirty="0"/>
              <a:t>Fearful-Avoidant</a:t>
            </a:r>
          </a:p>
          <a:p>
            <a:pPr lvl="1"/>
            <a:r>
              <a:rPr lang="en-US" dirty="0"/>
              <a:t>Wants intimacy, but lacking in trust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F3637B8-62D2-F24B-A00C-47C25A9493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0383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158"/>
    </mc:Choice>
    <mc:Fallback>
      <p:transition spd="slow" advTm="105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Consequences of Attachment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19200"/>
            <a:ext cx="8229600" cy="5334000"/>
          </a:xfrm>
        </p:spPr>
        <p:txBody>
          <a:bodyPr/>
          <a:lstStyle/>
          <a:p>
            <a:r>
              <a:rPr lang="en-US" dirty="0"/>
              <a:t>Securely attached kids:</a:t>
            </a:r>
          </a:p>
          <a:p>
            <a:pPr lvl="1"/>
            <a:r>
              <a:rPr lang="en-US" dirty="0"/>
              <a:t>Decreased negative emotions at 2-3</a:t>
            </a:r>
          </a:p>
          <a:p>
            <a:pPr lvl="1"/>
            <a:r>
              <a:rPr lang="en-US" dirty="0"/>
              <a:t>Cooperate better with parents</a:t>
            </a:r>
          </a:p>
          <a:p>
            <a:pPr lvl="1"/>
            <a:r>
              <a:rPr lang="en-US" dirty="0"/>
              <a:t>More obedient</a:t>
            </a:r>
          </a:p>
          <a:p>
            <a:pPr lvl="1"/>
            <a:r>
              <a:rPr lang="en-US" dirty="0"/>
              <a:t>Adapt better to preschool</a:t>
            </a:r>
          </a:p>
          <a:p>
            <a:pPr lvl="1"/>
            <a:r>
              <a:rPr lang="en-US" dirty="0"/>
              <a:t>Get positive responses from peers</a:t>
            </a:r>
          </a:p>
          <a:p>
            <a:pPr lvl="1"/>
            <a:r>
              <a:rPr lang="en-US" dirty="0"/>
              <a:t>Longer, happier marriages; closer friendships</a:t>
            </a:r>
          </a:p>
          <a:p>
            <a:r>
              <a:rPr lang="en-US" dirty="0"/>
              <a:t>Insecurely attached kids:</a:t>
            </a:r>
          </a:p>
          <a:p>
            <a:pPr lvl="1"/>
            <a:r>
              <a:rPr lang="en-US" dirty="0"/>
              <a:t>Exploitative, unstable, opportunistic adult relationships</a:t>
            </a:r>
          </a:p>
          <a:p>
            <a:pPr lvl="1"/>
            <a:r>
              <a:rPr lang="en-US" dirty="0"/>
              <a:t>Insecure avoidant date more, more sex without love</a:t>
            </a:r>
          </a:p>
          <a:p>
            <a:pPr lvl="1"/>
            <a:r>
              <a:rPr lang="en-US" dirty="0"/>
              <a:t>Two insecurely attached people = high conflict marriage</a:t>
            </a:r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FE76F6B-F2A8-A445-87CD-9F5DFE0319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5499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3.4|6.4|46.3|1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7.4|9.4|10.8|7.8|7.9|8.9|7.6|5.6|7.5|4.6|11.5|8.5|9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8.9|31.2|1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-1824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421</Words>
  <Application>Microsoft Macintosh PowerPoint</Application>
  <PresentationFormat>Widescreen</PresentationFormat>
  <Paragraphs>61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Attachment</vt:lpstr>
      <vt:lpstr>Stages in the Formation of Human Attachment</vt:lpstr>
      <vt:lpstr>Attachment Theory  (John Bowlby &amp; Mary Ainsworth were the pioneers of this research)</vt:lpstr>
      <vt:lpstr>Attachment Styles in Children</vt:lpstr>
      <vt:lpstr>Variables Related to Attachment Style </vt:lpstr>
      <vt:lpstr>Attachment Styles in Adults</vt:lpstr>
      <vt:lpstr>Consequences of Attachment Style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Attachment</dc:title>
  <dc:creator>Frank McAndrew</dc:creator>
  <cp:lastModifiedBy>Frank McAndrew</cp:lastModifiedBy>
  <cp:revision>8</cp:revision>
  <dcterms:created xsi:type="dcterms:W3CDTF">2020-03-26T18:21:50Z</dcterms:created>
  <dcterms:modified xsi:type="dcterms:W3CDTF">2020-03-29T18:33:39Z</dcterms:modified>
</cp:coreProperties>
</file>